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42" r:id="rId2"/>
    <p:sldMasterId id="2147483759" r:id="rId3"/>
    <p:sldMasterId id="2147483776" r:id="rId4"/>
    <p:sldMasterId id="2147483796" r:id="rId5"/>
    <p:sldMasterId id="2147483815" r:id="rId6"/>
  </p:sldMasterIdLst>
  <p:notesMasterIdLst>
    <p:notesMasterId r:id="rId31"/>
  </p:notesMasterIdLst>
  <p:handoutMasterIdLst>
    <p:handoutMasterId r:id="rId32"/>
  </p:handoutMasterIdLst>
  <p:sldIdLst>
    <p:sldId id="344" r:id="rId7"/>
    <p:sldId id="345" r:id="rId8"/>
    <p:sldId id="346" r:id="rId9"/>
    <p:sldId id="347" r:id="rId10"/>
    <p:sldId id="350" r:id="rId11"/>
    <p:sldId id="352" r:id="rId12"/>
    <p:sldId id="366" r:id="rId13"/>
    <p:sldId id="353" r:id="rId14"/>
    <p:sldId id="351" r:id="rId15"/>
    <p:sldId id="356" r:id="rId16"/>
    <p:sldId id="355" r:id="rId17"/>
    <p:sldId id="354" r:id="rId18"/>
    <p:sldId id="364" r:id="rId19"/>
    <p:sldId id="359" r:id="rId20"/>
    <p:sldId id="357" r:id="rId21"/>
    <p:sldId id="367" r:id="rId22"/>
    <p:sldId id="368" r:id="rId23"/>
    <p:sldId id="369" r:id="rId24"/>
    <p:sldId id="370" r:id="rId25"/>
    <p:sldId id="360" r:id="rId26"/>
    <p:sldId id="358" r:id="rId27"/>
    <p:sldId id="361" r:id="rId28"/>
    <p:sldId id="362" r:id="rId29"/>
    <p:sldId id="363" r:id="rId30"/>
  </p:sldIdLst>
  <p:sldSz cx="12192000" cy="6858000"/>
  <p:notesSz cx="7099300" cy="10234613"/>
  <p:custDataLst>
    <p:tags r:id="rId33"/>
  </p:custDataLst>
  <p:defaultTex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orient="horz" pos="259" userDrawn="1">
          <p15:clr>
            <a:srgbClr val="A4A3A4"/>
          </p15:clr>
        </p15:guide>
        <p15:guide id="3" orient="horz" pos="3724" userDrawn="1">
          <p15:clr>
            <a:srgbClr val="A4A3A4"/>
          </p15:clr>
        </p15:guide>
        <p15:guide id="4" orient="horz" pos="3996">
          <p15:clr>
            <a:srgbClr val="A4A3A4"/>
          </p15:clr>
        </p15:guide>
        <p15:guide id="5" orient="horz" pos="114">
          <p15:clr>
            <a:srgbClr val="A4A3A4"/>
          </p15:clr>
        </p15:guide>
        <p15:guide id="6" orient="horz" pos="4207">
          <p15:clr>
            <a:srgbClr val="A4A3A4"/>
          </p15:clr>
        </p15:guide>
        <p15:guide id="7" pos="441">
          <p15:clr>
            <a:srgbClr val="A4A3A4"/>
          </p15:clr>
        </p15:guide>
        <p15:guide id="8" pos="7237">
          <p15:clr>
            <a:srgbClr val="A4A3A4"/>
          </p15:clr>
        </p15:guide>
        <p15:guide id="10" pos="7564">
          <p15:clr>
            <a:srgbClr val="A4A3A4"/>
          </p15:clr>
        </p15:guide>
        <p15:guide id="11" pos="3663">
          <p15:clr>
            <a:srgbClr val="A4A3A4"/>
          </p15:clr>
        </p15:guide>
        <p15:guide id="12" pos="4017">
          <p15:clr>
            <a:srgbClr val="A4A3A4"/>
          </p15:clr>
        </p15:guide>
        <p15:guide id="13" pos="384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BEA"/>
    <a:srgbClr val="7CC4AC"/>
    <a:srgbClr val="031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28" autoAdjust="0"/>
  </p:normalViewPr>
  <p:slideViewPr>
    <p:cSldViewPr snapToObjects="1">
      <p:cViewPr varScale="1">
        <p:scale>
          <a:sx n="82" d="100"/>
          <a:sy n="82" d="100"/>
        </p:scale>
        <p:origin x="1061" y="58"/>
      </p:cViewPr>
      <p:guideLst>
        <p:guide orient="horz" pos="913"/>
        <p:guide orient="horz" pos="259"/>
        <p:guide orient="horz" pos="3724"/>
        <p:guide orient="horz" pos="3996"/>
        <p:guide orient="horz" pos="114"/>
        <p:guide orient="horz" pos="4207"/>
        <p:guide pos="441"/>
        <p:guide pos="7237"/>
        <p:guide pos="7564"/>
        <p:guide pos="3663"/>
        <p:guide pos="401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76" d="100"/>
          <a:sy n="76" d="100"/>
        </p:scale>
        <p:origin x="-397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a:lnSpc>
                <a:spcPct val="100000"/>
              </a:lnSpc>
              <a:spcBef>
                <a:spcPct val="0"/>
              </a:spcBef>
              <a:defRPr sz="1300"/>
            </a:lvl1pPr>
          </a:lstStyle>
          <a:p>
            <a:endParaRPr lang="da-DK" dirty="0"/>
          </a:p>
        </p:txBody>
      </p:sp>
      <p:sp>
        <p:nvSpPr>
          <p:cNvPr id="307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a:lnSpc>
                <a:spcPct val="100000"/>
              </a:lnSpc>
              <a:spcBef>
                <a:spcPct val="0"/>
              </a:spcBef>
              <a:defRPr sz="1300"/>
            </a:lvl1pPr>
          </a:lstStyle>
          <a:p>
            <a:endParaRPr lang="da-DK" dirty="0"/>
          </a:p>
        </p:txBody>
      </p:sp>
      <p:sp>
        <p:nvSpPr>
          <p:cNvPr id="307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a:lnSpc>
                <a:spcPct val="100000"/>
              </a:lnSpc>
              <a:spcBef>
                <a:spcPct val="0"/>
              </a:spcBef>
              <a:defRPr sz="1300"/>
            </a:lvl1pPr>
          </a:lstStyle>
          <a:p>
            <a:endParaRPr lang="da-DK" dirty="0"/>
          </a:p>
        </p:txBody>
      </p:sp>
      <p:sp>
        <p:nvSpPr>
          <p:cNvPr id="307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a:lnSpc>
                <a:spcPct val="100000"/>
              </a:lnSpc>
              <a:spcBef>
                <a:spcPct val="0"/>
              </a:spcBef>
              <a:defRPr sz="1300"/>
            </a:lvl1pPr>
          </a:lstStyle>
          <a:p>
            <a:fld id="{7BDCB627-C57F-4AEF-9AD3-12F7BE6D30D0}" type="slidenum">
              <a:rPr lang="da-DK" smtClean="0"/>
              <a:pPr/>
              <a:t>‹nr.›</a:t>
            </a:fld>
            <a:endParaRPr lang="da-DK" dirty="0"/>
          </a:p>
        </p:txBody>
      </p:sp>
    </p:spTree>
    <p:extLst>
      <p:ext uri="{BB962C8B-B14F-4D97-AF65-F5344CB8AC3E}">
        <p14:creationId xmlns:p14="http://schemas.microsoft.com/office/powerpoint/2010/main" val="717048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defTabSz="990600">
              <a:lnSpc>
                <a:spcPct val="100000"/>
              </a:lnSpc>
              <a:spcBef>
                <a:spcPct val="0"/>
              </a:spcBef>
              <a:defRPr sz="1300"/>
            </a:lvl1pPr>
          </a:lstStyle>
          <a:p>
            <a:endParaRPr lang="da-DK" dirty="0"/>
          </a:p>
        </p:txBody>
      </p:sp>
      <p:sp>
        <p:nvSpPr>
          <p:cNvPr id="409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lvl1pPr algn="r" defTabSz="990600">
              <a:lnSpc>
                <a:spcPct val="100000"/>
              </a:lnSpc>
              <a:spcBef>
                <a:spcPct val="0"/>
              </a:spcBef>
              <a:defRPr sz="1300"/>
            </a:lvl1pPr>
          </a:lstStyle>
          <a:p>
            <a:endParaRPr lang="da-DK" dirty="0"/>
          </a:p>
        </p:txBody>
      </p:sp>
      <p:sp>
        <p:nvSpPr>
          <p:cNvPr id="4100"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11200" y="4860925"/>
            <a:ext cx="56769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10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defTabSz="990600">
              <a:lnSpc>
                <a:spcPct val="100000"/>
              </a:lnSpc>
              <a:spcBef>
                <a:spcPct val="0"/>
              </a:spcBef>
              <a:defRPr sz="1300"/>
            </a:lvl1pPr>
          </a:lstStyle>
          <a:p>
            <a:endParaRPr lang="da-DK" dirty="0"/>
          </a:p>
        </p:txBody>
      </p:sp>
      <p:sp>
        <p:nvSpPr>
          <p:cNvPr id="410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8" tIns="49519" rIns="99038" bIns="49519" numCol="1" anchor="b" anchorCtr="0" compatLnSpc="1">
            <a:prstTxWarp prst="textNoShape">
              <a:avLst/>
            </a:prstTxWarp>
          </a:bodyPr>
          <a:lstStyle>
            <a:lvl1pPr algn="r" defTabSz="990600">
              <a:lnSpc>
                <a:spcPct val="100000"/>
              </a:lnSpc>
              <a:spcBef>
                <a:spcPct val="0"/>
              </a:spcBef>
              <a:defRPr sz="1300"/>
            </a:lvl1pPr>
          </a:lstStyle>
          <a:p>
            <a:fld id="{27848E65-9E75-41AE-BC80-13A10C6B0591}" type="slidenum">
              <a:rPr lang="da-DK" smtClean="0"/>
              <a:pPr/>
              <a:t>‹nr.›</a:t>
            </a:fld>
            <a:endParaRPr lang="da-DK" dirty="0"/>
          </a:p>
        </p:txBody>
      </p:sp>
    </p:spTree>
    <p:extLst>
      <p:ext uri="{BB962C8B-B14F-4D97-AF65-F5344CB8AC3E}">
        <p14:creationId xmlns:p14="http://schemas.microsoft.com/office/powerpoint/2010/main" val="4650976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2606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10</a:t>
            </a:fld>
            <a:endParaRPr lang="da-DK" dirty="0"/>
          </a:p>
        </p:txBody>
      </p:sp>
    </p:spTree>
    <p:extLst>
      <p:ext uri="{BB962C8B-B14F-4D97-AF65-F5344CB8AC3E}">
        <p14:creationId xmlns:p14="http://schemas.microsoft.com/office/powerpoint/2010/main" val="137637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Talenoter:</a:t>
            </a:r>
          </a:p>
          <a:p>
            <a:pPr marL="165689" indent="-165689">
              <a:buFont typeface="Arial" panose="020B0604020202020204" pitchFamily="34" charset="0"/>
              <a:buChar char="•"/>
            </a:pPr>
            <a:r>
              <a:rPr lang="da-DK" dirty="0"/>
              <a:t>Der er mange typer af risici relateret til driften af en statslig institution – der er fx strategiske, finansielle, operationelle og juridiske</a:t>
            </a:r>
          </a:p>
          <a:p>
            <a:endParaRPr lang="da-DK" dirty="0"/>
          </a:p>
          <a:p>
            <a:pPr marL="165689" indent="-165689">
              <a:buFont typeface="Arial" panose="020B0604020202020204" pitchFamily="34" charset="0"/>
              <a:buChar char="•"/>
            </a:pPr>
            <a:r>
              <a:rPr lang="da-DK" dirty="0"/>
              <a:t>Ikke alle risici er lige vigtige i alle institutioner </a:t>
            </a:r>
          </a:p>
          <a:p>
            <a:endParaRPr lang="da-DK" dirty="0"/>
          </a:p>
          <a:p>
            <a:pPr marL="165689" indent="-165689">
              <a:buFont typeface="Arial" panose="020B0604020202020204" pitchFamily="34" charset="0"/>
              <a:buChar char="•"/>
            </a:pPr>
            <a:r>
              <a:rPr lang="da-DK" dirty="0"/>
              <a:t>Ledere bør have blik for, hvilke risici de mest relevante risici for deres institution fx på baggrund af konkrete udfordringer, politiske målsætninger mv.</a:t>
            </a:r>
          </a:p>
          <a:p>
            <a:endParaRPr lang="da-DK" dirty="0"/>
          </a:p>
        </p:txBody>
      </p:sp>
      <p:sp>
        <p:nvSpPr>
          <p:cNvPr id="4" name="Pladsholder til slidenummer 3"/>
          <p:cNvSpPr>
            <a:spLocks noGrp="1"/>
          </p:cNvSpPr>
          <p:nvPr>
            <p:ph type="sldNum" sz="quarter" idx="10"/>
          </p:nvPr>
        </p:nvSpPr>
        <p:spPr/>
        <p:txBody>
          <a:bodyPr/>
          <a:lstStyle/>
          <a:p>
            <a:pPr marL="0" marR="0" lvl="0" indent="0" algn="r" defTabSz="92515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25150" rtl="0" eaLnBrk="1" fontAlgn="base" latinLnBrk="0" hangingPunct="1">
                <a:lnSpc>
                  <a:spcPct val="100000"/>
                </a:lnSpc>
                <a:spcBef>
                  <a:spcPct val="0"/>
                </a:spcBef>
                <a:spcAft>
                  <a:spcPct val="0"/>
                </a:spcAft>
                <a:buClrTx/>
                <a:buSzTx/>
                <a:buFontTx/>
                <a:buNone/>
                <a:tabLst/>
                <a:defRPr/>
              </a:pPr>
              <a:t>11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738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12</a:t>
            </a:fld>
            <a:endParaRPr lang="da-DK" dirty="0"/>
          </a:p>
        </p:txBody>
      </p:sp>
    </p:spTree>
    <p:extLst>
      <p:ext uri="{BB962C8B-B14F-4D97-AF65-F5344CB8AC3E}">
        <p14:creationId xmlns:p14="http://schemas.microsoft.com/office/powerpoint/2010/main" val="2654188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13</a:t>
            </a:fld>
            <a:endParaRPr lang="da-DK" dirty="0"/>
          </a:p>
        </p:txBody>
      </p:sp>
    </p:spTree>
    <p:extLst>
      <p:ext uri="{BB962C8B-B14F-4D97-AF65-F5344CB8AC3E}">
        <p14:creationId xmlns:p14="http://schemas.microsoft.com/office/powerpoint/2010/main" val="1886248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14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1322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7316" rtl="0" eaLnBrk="1" fontAlgn="base" latinLnBrk="0" hangingPunct="1">
              <a:lnSpc>
                <a:spcPct val="100000"/>
              </a:lnSpc>
              <a:spcBef>
                <a:spcPct val="0"/>
              </a:spcBef>
              <a:spcAft>
                <a:spcPct val="0"/>
              </a:spcAft>
              <a:buClrTx/>
              <a:buSzTx/>
              <a:buFontTx/>
              <a:buNone/>
              <a:tabLst/>
              <a:defRPr/>
            </a:pPr>
            <a:fld id="{9819D471-EBB2-45BC-BCF0-03BD88EB7F45}" type="slidenum">
              <a:rPr kumimoji="0" lang="da-DK"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7316" rtl="0" eaLnBrk="1" fontAlgn="base" latinLnBrk="0" hangingPunct="1">
                <a:lnSpc>
                  <a:spcPct val="100000"/>
                </a:lnSpc>
                <a:spcBef>
                  <a:spcPct val="0"/>
                </a:spcBef>
                <a:spcAft>
                  <a:spcPct val="0"/>
                </a:spcAft>
                <a:buClrTx/>
                <a:buSzTx/>
                <a:buFontTx/>
                <a:buNone/>
                <a:tabLst/>
                <a:defRPr/>
              </a:pPr>
              <a:t>15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294651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2873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20</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56689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7316" rtl="0" eaLnBrk="1" fontAlgn="base" latinLnBrk="0" hangingPunct="1">
              <a:lnSpc>
                <a:spcPct val="100000"/>
              </a:lnSpc>
              <a:spcBef>
                <a:spcPct val="0"/>
              </a:spcBef>
              <a:spcAft>
                <a:spcPct val="0"/>
              </a:spcAft>
              <a:buClrTx/>
              <a:buSzTx/>
              <a:buFontTx/>
              <a:buNone/>
              <a:tabLst/>
              <a:defRPr/>
            </a:pPr>
            <a:fld id="{9819D471-EBB2-45BC-BCF0-03BD88EB7F45}" type="slidenum">
              <a:rPr kumimoji="0" lang="da-DK"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7316" rtl="0" eaLnBrk="1" fontAlgn="base" latinLnBrk="0" hangingPunct="1">
                <a:lnSpc>
                  <a:spcPct val="100000"/>
                </a:lnSpc>
                <a:spcBef>
                  <a:spcPct val="0"/>
                </a:spcBef>
                <a:spcAft>
                  <a:spcPct val="0"/>
                </a:spcAft>
                <a:buClrTx/>
                <a:buSzTx/>
                <a:buFontTx/>
                <a:buNone/>
                <a:tabLst/>
                <a:defRPr/>
              </a:pPr>
              <a:t>21</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392778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22</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9501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2</a:t>
            </a:fld>
            <a:endParaRPr lang="da-DK" dirty="0"/>
          </a:p>
        </p:txBody>
      </p:sp>
    </p:spTree>
    <p:extLst>
      <p:ext uri="{BB962C8B-B14F-4D97-AF65-F5344CB8AC3E}">
        <p14:creationId xmlns:p14="http://schemas.microsoft.com/office/powerpoint/2010/main" val="1209868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6791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24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728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7316" rtl="0" eaLnBrk="1" fontAlgn="base" latinLnBrk="0" hangingPunct="1">
              <a:lnSpc>
                <a:spcPct val="100000"/>
              </a:lnSpc>
              <a:spcBef>
                <a:spcPct val="0"/>
              </a:spcBef>
              <a:spcAft>
                <a:spcPct val="0"/>
              </a:spcAft>
              <a:buClrTx/>
              <a:buSzTx/>
              <a:buFontTx/>
              <a:buNone/>
              <a:tabLst/>
              <a:defRPr/>
            </a:pPr>
            <a:fld id="{9819D471-EBB2-45BC-BCF0-03BD88EB7F45}" type="slidenum">
              <a:rPr kumimoji="0" lang="da-DK"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7316" rtl="0" eaLnBrk="1" fontAlgn="base" latinLnBrk="0" hangingPunct="1">
                <a:lnSpc>
                  <a:spcPct val="100000"/>
                </a:lnSpc>
                <a:spcBef>
                  <a:spcPct val="0"/>
                </a:spcBef>
                <a:spcAft>
                  <a:spcPct val="0"/>
                </a:spcAft>
                <a:buClrTx/>
                <a:buSzTx/>
                <a:buFontTx/>
                <a:buNone/>
                <a:tabLst/>
                <a:defRPr/>
              </a:pPr>
              <a:t>3</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418495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4</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563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57316" rtl="0" eaLnBrk="1" fontAlgn="base" latinLnBrk="0" hangingPunct="1">
              <a:lnSpc>
                <a:spcPct val="100000"/>
              </a:lnSpc>
              <a:spcBef>
                <a:spcPct val="0"/>
              </a:spcBef>
              <a:spcAft>
                <a:spcPct val="0"/>
              </a:spcAft>
              <a:buClrTx/>
              <a:buSzTx/>
              <a:buFontTx/>
              <a:buNone/>
              <a:tabLst/>
              <a:defRPr/>
            </a:pPr>
            <a:fld id="{9819D471-EBB2-45BC-BCF0-03BD88EB7F45}" type="slidenum">
              <a:rPr kumimoji="0" lang="da-DK"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7316" rtl="0" eaLnBrk="1" fontAlgn="base" latinLnBrk="0" hangingPunct="1">
                <a:lnSpc>
                  <a:spcPct val="100000"/>
                </a:lnSpc>
                <a:spcBef>
                  <a:spcPct val="0"/>
                </a:spcBef>
                <a:spcAft>
                  <a:spcPct val="0"/>
                </a:spcAft>
                <a:buClrTx/>
                <a:buSzTx/>
                <a:buFontTx/>
                <a:buNone/>
                <a:tabLst/>
                <a:defRPr/>
              </a:pPr>
              <a:t>5</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00066" name="Rectangle 2"/>
          <p:cNvSpPr>
            <a:spLocks noGrp="1" noRot="1" noChangeAspect="1" noChangeArrowheads="1" noTextEdit="1"/>
          </p:cNvSpPr>
          <p:nvPr>
            <p:ph type="sldImg"/>
          </p:nvPr>
        </p:nvSpPr>
        <p:spPr>
          <a:xfrm>
            <a:off x="92075" y="746125"/>
            <a:ext cx="6626225" cy="3727450"/>
          </a:xfrm>
          <a:ln/>
        </p:spPr>
      </p:sp>
      <p:sp>
        <p:nvSpPr>
          <p:cNvPr id="600067"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233066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894065"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894065" rtl="0" eaLnBrk="1" fontAlgn="base" latinLnBrk="0" hangingPunct="1">
                <a:lnSpc>
                  <a:spcPct val="100000"/>
                </a:lnSpc>
                <a:spcBef>
                  <a:spcPct val="0"/>
                </a:spcBef>
                <a:spcAft>
                  <a:spcPct val="0"/>
                </a:spcAft>
                <a:buClrTx/>
                <a:buSzTx/>
                <a:buFontTx/>
                <a:buNone/>
                <a:tabLst/>
                <a:defRPr/>
              </a:pPr>
              <a:t>6</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31963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7848E65-9E75-41AE-BC80-13A10C6B0591}" type="slidenum">
              <a:rPr lang="da-DK" smtClean="0"/>
              <a:pPr/>
              <a:t>7</a:t>
            </a:fld>
            <a:endParaRPr lang="da-DK" dirty="0"/>
          </a:p>
        </p:txBody>
      </p:sp>
    </p:spTree>
    <p:extLst>
      <p:ext uri="{BB962C8B-B14F-4D97-AF65-F5344CB8AC3E}">
        <p14:creationId xmlns:p14="http://schemas.microsoft.com/office/powerpoint/2010/main" val="2099829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8</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15486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90600" rtl="0" eaLnBrk="1" fontAlgn="base" latinLnBrk="0" hangingPunct="1">
              <a:lnSpc>
                <a:spcPct val="100000"/>
              </a:lnSpc>
              <a:spcBef>
                <a:spcPct val="0"/>
              </a:spcBef>
              <a:spcAft>
                <a:spcPct val="0"/>
              </a:spcAft>
              <a:buClrTx/>
              <a:buSzTx/>
              <a:buFontTx/>
              <a:buNone/>
              <a:tabLst/>
              <a:defRPr/>
            </a:pPr>
            <a:fld id="{27848E65-9E75-41AE-BC80-13A10C6B0591}" type="slidenum">
              <a:rPr kumimoji="0" lang="da-DK"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90600" rtl="0" eaLnBrk="1" fontAlgn="base" latinLnBrk="0" hangingPunct="1">
                <a:lnSpc>
                  <a:spcPct val="100000"/>
                </a:lnSpc>
                <a:spcBef>
                  <a:spcPct val="0"/>
                </a:spcBef>
                <a:spcAft>
                  <a:spcPct val="0"/>
                </a:spcAft>
                <a:buClrTx/>
                <a:buSzTx/>
                <a:buFontTx/>
                <a:buNone/>
                <a:tabLst/>
                <a:defRPr/>
              </a:pPr>
              <a:t>9</a:t>
            </a:fld>
            <a:endParaRPr kumimoji="0" lang="da-DK"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81090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xml"/><Relationship Id="rId1" Type="http://schemas.openxmlformats.org/officeDocument/2006/relationships/vmlDrawing" Target="../drawings/vmlDrawing6.v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3.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4.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03862" y="415184"/>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19356604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425351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32922572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7233272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8898304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9. december 2020</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509307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9. december 2020</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38295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245167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119103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73542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0588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5495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09-12-2020</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0717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6164033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03862" y="415184"/>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0733590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900318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98071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35309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098610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4043788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4041599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09-12-2020</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305762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5" y="1357273"/>
            <a:ext cx="10785475" cy="4566398"/>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89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70846"/>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816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8824694"/>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64181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666300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65085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39299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38925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09-12-2020</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62176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46814930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03862" y="415184"/>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extLst>
      <p:ext uri="{BB962C8B-B14F-4D97-AF65-F5344CB8AC3E}">
        <p14:creationId xmlns:p14="http://schemas.microsoft.com/office/powerpoint/2010/main" val="2760314158"/>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358191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47723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409179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3307769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699616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09-12-2020</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88211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3044180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5" y="1357273"/>
            <a:ext cx="10785475" cy="4566398"/>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16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70846"/>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314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58806965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174077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390764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109116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979978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09-12-2020</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78003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84968504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91"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3" y="180000"/>
            <a:ext cx="5436000" cy="2988000"/>
          </a:xfrm>
          <a:solidFill>
            <a:schemeClr val="accent1">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8"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4" name="Logo hvid"/>
          <p:cNvSpPr>
            <a:spLocks noGrp="1"/>
          </p:cNvSpPr>
          <p:nvPr>
            <p:ph type="body" sz="quarter" idx="14" hasCustomPrompt="1"/>
          </p:nvPr>
        </p:nvSpPr>
        <p:spPr>
          <a:xfrm>
            <a:off x="719572" y="415184"/>
            <a:ext cx="21456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987198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137865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Overskrift og indho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4" name="think-cell Slide" r:id="rId5" imgW="216" imgH="216" progId="TCLayout.ActiveDocument.1">
                  <p:embed/>
                </p:oleObj>
              </mc:Choice>
              <mc:Fallback>
                <p:oleObj name="think-cell Slide" r:id="rId5" imgW="216" imgH="216"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da-DK" sz="2200" b="1" i="0" u="none" strike="noStrike" cap="none" normalizeH="0" baseline="0" dirty="0" err="1" smtClean="0">
              <a:ln>
                <a:noFill/>
              </a:ln>
              <a:solidFill>
                <a:schemeClr val="bg1"/>
              </a:solidFill>
              <a:effectLst/>
              <a:latin typeface="Arial"/>
              <a:ea typeface="+mj-ea"/>
              <a:cs typeface="+mj-cs"/>
              <a:sym typeface="Arial"/>
            </a:endParaRP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Pladsholder til tekst 19"/>
          <p:cNvSpPr>
            <a:spLocks noGrp="1"/>
          </p:cNvSpPr>
          <p:nvPr>
            <p:ph type="body" sz="quarter" idx="13" hasCustomPrompt="1"/>
          </p:nvPr>
        </p:nvSpPr>
        <p:spPr>
          <a:xfrm>
            <a:off x="700133" y="158751"/>
            <a:ext cx="5395913" cy="252413"/>
          </a:xfrm>
        </p:spPr>
        <p:txBody>
          <a:bodyPr anchor="ctr" anchorCtr="0"/>
          <a:lstStyle>
            <a:lvl1pPr marL="0" indent="0">
              <a:buNone/>
              <a:defRPr baseline="0">
                <a:solidFill>
                  <a:srgbClr val="031D5C"/>
                </a:solidFill>
              </a:defRPr>
            </a:lvl1pPr>
          </a:lstStyle>
          <a:p>
            <a:pPr lvl="0"/>
            <a:r>
              <a:rPr lang="da-DK" smtClean="0"/>
              <a:t>KLIK FOR AT TILFØJE TEKST</a:t>
            </a:r>
          </a:p>
        </p:txBody>
      </p:sp>
      <p:sp>
        <p:nvSpPr>
          <p:cNvPr id="22" name="Pladsholder til tekst 21"/>
          <p:cNvSpPr>
            <a:spLocks noGrp="1"/>
          </p:cNvSpPr>
          <p:nvPr>
            <p:ph type="body" sz="quarter" idx="14" hasCustomPrompt="1"/>
          </p:nvPr>
        </p:nvSpPr>
        <p:spPr>
          <a:xfrm>
            <a:off x="1055691" y="6381750"/>
            <a:ext cx="3311525" cy="215900"/>
          </a:xfrm>
        </p:spPr>
        <p:txBody>
          <a:bodyPr/>
          <a:lstStyle>
            <a:lvl1pPr marL="0" indent="0">
              <a:buNone/>
              <a:defRPr/>
            </a:lvl1pPr>
          </a:lstStyle>
          <a:p>
            <a:pPr lvl="0"/>
            <a:r>
              <a:rPr lang="da-DK" smtClean="0"/>
              <a:t>Skriv kilde eller anm.:</a:t>
            </a:r>
          </a:p>
        </p:txBody>
      </p:sp>
      <p:sp>
        <p:nvSpPr>
          <p:cNvPr id="2" name="Titel 1"/>
          <p:cNvSpPr>
            <a:spLocks noGrp="1"/>
          </p:cNvSpPr>
          <p:nvPr>
            <p:ph type="title"/>
          </p:nvPr>
        </p:nvSpPr>
        <p:spPr>
          <a:xfrm>
            <a:off x="701677" y="620688"/>
            <a:ext cx="10785474" cy="720080"/>
          </a:xfrm>
        </p:spPr>
        <p:txBody>
          <a:bodyPr/>
          <a:lstStyle/>
          <a:p>
            <a:r>
              <a:rPr lang="da-DK" smtClean="0"/>
              <a:t>Klik for at redigere i master</a:t>
            </a:r>
            <a:endParaRPr lang="da-DK"/>
          </a:p>
        </p:txBody>
      </p:sp>
    </p:spTree>
    <p:extLst>
      <p:ext uri="{BB962C8B-B14F-4D97-AF65-F5344CB8AC3E}">
        <p14:creationId xmlns:p14="http://schemas.microsoft.com/office/powerpoint/2010/main" val="324901660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Mellemside_MODST-grøn">
    <p:bg>
      <p:bgPr>
        <a:solidFill>
          <a:schemeClr val="accent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nvPr>
        </p:nvGraphicFramePr>
        <p:xfrm>
          <a:off x="1921" y="1483"/>
          <a:ext cx="1920" cy="1482"/>
        </p:xfrm>
        <a:graphic>
          <a:graphicData uri="http://schemas.openxmlformats.org/presentationml/2006/ole">
            <mc:AlternateContent xmlns:mc="http://schemas.openxmlformats.org/markup-compatibility/2006">
              <mc:Choice xmlns:v="urn:schemas-microsoft-com:vml" Requires="v">
                <p:oleObj spid="_x0000_s12308" name="think-cell Slide" r:id="rId4" imgW="360" imgH="360" progId="TCLayout.ActiveDocument.1">
                  <p:embed/>
                </p:oleObj>
              </mc:Choice>
              <mc:Fallback>
                <p:oleObj name="think-cell Slide" r:id="rId4" imgW="360" imgH="360" progId="TCLayout.ActiveDocument.1">
                  <p:embed/>
                  <p:pic>
                    <p:nvPicPr>
                      <p:cNvPr id="2" name="Objekt 1" hidden="1"/>
                      <p:cNvPicPr/>
                      <p:nvPr/>
                    </p:nvPicPr>
                    <p:blipFill>
                      <a:blip r:embed="rId5"/>
                      <a:stretch>
                        <a:fillRect/>
                      </a:stretch>
                    </p:blipFill>
                    <p:spPr>
                      <a:xfrm>
                        <a:off x="1921" y="1483"/>
                        <a:ext cx="1920" cy="1482"/>
                      </a:xfrm>
                      <a:prstGeom prst="rect">
                        <a:avLst/>
                      </a:prstGeom>
                    </p:spPr>
                  </p:pic>
                </p:oleObj>
              </mc:Fallback>
            </mc:AlternateContent>
          </a:graphicData>
        </a:graphic>
      </p:graphicFrame>
      <p:sp>
        <p:nvSpPr>
          <p:cNvPr id="8" name="Text Placeholder 7"/>
          <p:cNvSpPr>
            <a:spLocks noGrp="1"/>
          </p:cNvSpPr>
          <p:nvPr>
            <p:ph type="body" sz="quarter" idx="10"/>
          </p:nvPr>
        </p:nvSpPr>
        <p:spPr>
          <a:xfrm>
            <a:off x="475019" y="2147826"/>
            <a:ext cx="7875963" cy="2244054"/>
          </a:xfrm>
          <a:prstGeom prst="rect">
            <a:avLst/>
          </a:prstGeom>
        </p:spPr>
        <p:txBody>
          <a:bodyPr>
            <a:noAutofit/>
          </a:bodyPr>
          <a:lstStyle>
            <a:lvl1pPr marL="0" indent="2088000">
              <a:spcBef>
                <a:spcPts val="423"/>
              </a:spcBef>
              <a:defRPr lang="en-US" sz="4400" b="1" kern="1200" dirty="0" smtClean="0">
                <a:solidFill>
                  <a:schemeClr val="bg1"/>
                </a:solidFill>
                <a:latin typeface="Arial" charset="0"/>
                <a:ea typeface="Arial" charset="0"/>
                <a:cs typeface="Arial" charset="0"/>
              </a:defRPr>
            </a:lvl1pPr>
          </a:lstStyle>
          <a:p>
            <a:pPr lvl="0"/>
            <a:r>
              <a:rPr lang="da-DK" dirty="0" smtClean="0"/>
              <a:t>Klik for at redigere i master</a:t>
            </a:r>
          </a:p>
        </p:txBody>
      </p:sp>
      <p:sp>
        <p:nvSpPr>
          <p:cNvPr id="10" name="Text Placeholder 9"/>
          <p:cNvSpPr>
            <a:spLocks noGrp="1"/>
          </p:cNvSpPr>
          <p:nvPr>
            <p:ph type="body" sz="quarter" idx="11"/>
          </p:nvPr>
        </p:nvSpPr>
        <p:spPr>
          <a:xfrm>
            <a:off x="487476" y="4510645"/>
            <a:ext cx="7863511" cy="466095"/>
          </a:xfrm>
          <a:prstGeom prst="rect">
            <a:avLst/>
          </a:prstGeom>
        </p:spPr>
        <p:txBody>
          <a:bodyPr>
            <a:noAutofit/>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smtClean="0"/>
              <a:t>Klik for at redigere i master</a:t>
            </a:r>
          </a:p>
        </p:txBody>
      </p:sp>
    </p:spTree>
    <p:extLst>
      <p:ext uri="{BB962C8B-B14F-4D97-AF65-F5344CB8AC3E}">
        <p14:creationId xmlns:p14="http://schemas.microsoft.com/office/powerpoint/2010/main" val="1949177667"/>
      </p:ext>
    </p:extLst>
  </p:cSld>
  <p:clrMapOvr>
    <a:masterClrMapping/>
  </p:clrMapOvr>
  <p:timing>
    <p:tnLst>
      <p:par>
        <p:cTn id="1" dur="indefinite" restart="never" nodeType="tmRoot"/>
      </p:par>
    </p:tnLst>
  </p:timing>
  <p:hf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6"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998672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8"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9" y="1450800"/>
            <a:ext cx="8074674"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70"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9304402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71"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70"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70"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219194573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2046"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2"/>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28389305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6"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09-12-2020</a:t>
            </a:fld>
            <a:endParaRPr lang="da-DK" dirty="0"/>
          </a:p>
        </p:txBody>
      </p:sp>
      <p:sp>
        <p:nvSpPr>
          <p:cNvPr id="9" name="Footer Placeholder 8"/>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5"/>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359994346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9"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7" y="1357273"/>
            <a:ext cx="10785474" cy="4532856"/>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70"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0"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3075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9" y="180975"/>
            <a:ext cx="11830050" cy="6496050"/>
          </a:xfrm>
          <a:prstGeom prst="rect">
            <a:avLst/>
          </a:prstGeom>
          <a:solidFill>
            <a:schemeClr val="tx2"/>
          </a:solidFill>
          <a:ln>
            <a:noFill/>
          </a:ln>
          <a:effectLst/>
          <a:extLst/>
        </p:spPr>
        <p:txBody>
          <a:bodyPr wrap="none" lIns="0" tIns="0" rIns="0" bIns="0" anchor="ctr"/>
          <a:lstStyle/>
          <a:p>
            <a:endParaRPr lang="da-DK" sz="1700" dirty="0"/>
          </a:p>
        </p:txBody>
      </p:sp>
      <p:sp>
        <p:nvSpPr>
          <p:cNvPr id="2" name="Title 1"/>
          <p:cNvSpPr>
            <a:spLocks noGrp="1"/>
          </p:cNvSpPr>
          <p:nvPr>
            <p:ph type="title" hasCustomPrompt="1"/>
          </p:nvPr>
        </p:nvSpPr>
        <p:spPr>
          <a:xfrm>
            <a:off x="702687" y="1052825"/>
            <a:ext cx="10784481" cy="4873750"/>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8" name="Footer Placeholder 7"/>
          <p:cNvSpPr>
            <a:spLocks noGrp="1"/>
          </p:cNvSpPr>
          <p:nvPr>
            <p:ph type="ftr" sz="quarter" idx="11"/>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70"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334800" y="6096948"/>
            <a:ext cx="2145028"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1612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9"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3"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6"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2566637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471047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9" y="180976"/>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87"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26555367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9" y="180976"/>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7" y="412750"/>
            <a:ext cx="10785474"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21759737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9" y="180976"/>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7" y="414002"/>
            <a:ext cx="10785474"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7"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a:xfrm>
            <a:off x="1029600" y="6385399"/>
            <a:ext cx="3794400" cy="333956"/>
          </a:xfrm>
          <a:prstGeom prst="rect">
            <a:avLst/>
          </a:prstGeom>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409956559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a:xfrm>
            <a:off x="1029600" y="6385399"/>
            <a:ext cx="3794400" cy="333956"/>
          </a:xfrm>
          <a:prstGeom prst="rect">
            <a:avLst/>
          </a:prstGeom>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74731424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09-12-2020</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40" y="0"/>
            <a:ext cx="12190161" cy="6858000"/>
          </a:xfrm>
          <a:prstGeom prst="rect">
            <a:avLst/>
          </a:prstGeom>
          <a:solidFill>
            <a:schemeClr val="bg1"/>
          </a:solidFill>
          <a:ln w="63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2149911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9"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3" y="4779225"/>
            <a:ext cx="11255001"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242"/>
            <a:ext cx="2495550"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2" y="180974"/>
            <a:ext cx="1871662" cy="1277979"/>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334800" y="6098400"/>
            <a:ext cx="2145600" cy="406800"/>
          </a:xfrm>
          <a:blipFill>
            <a:blip r:embed="rId2"/>
            <a:stretch>
              <a:fillRect/>
            </a:stretch>
          </a:blipFill>
        </p:spPr>
        <p:txBody>
          <a:bodyPr lIns="0" tIns="0"/>
          <a:lstStyle>
            <a:lvl1pPr algn="ctr">
              <a:defRPr sz="100" b="0">
                <a:solidFill>
                  <a:schemeClr val="bg1"/>
                </a:solid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1" name="Footer Placeholder 3"/>
          <p:cNvSpPr>
            <a:spLocks noGrp="1"/>
          </p:cNvSpPr>
          <p:nvPr>
            <p:ph type="ftr" sz="quarter" idx="18"/>
          </p:nvPr>
        </p:nvSpPr>
        <p:spPr>
          <a:xfrm>
            <a:off x="0" y="6912000"/>
            <a:ext cx="0" cy="0"/>
          </a:xfrm>
          <a:prstGeom prst="rect">
            <a:avLst/>
          </a:prstGeo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5461290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Overskrift og indho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32" name="think-cell Slide" r:id="rId4" imgW="216" imgH="216" progId="TCLayout.ActiveDocument.1">
                  <p:embed/>
                </p:oleObj>
              </mc:Choice>
              <mc:Fallback>
                <p:oleObj name="think-cell Slide" r:id="rId4" imgW="216" imgH="216"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01675" y="620792"/>
            <a:ext cx="10785475" cy="719976"/>
          </a:xfrm>
        </p:spPr>
        <p:txBody>
          <a:bodyPr rIns="1036800"/>
          <a:lstStyle>
            <a:lvl1pPr>
              <a:defRPr sz="2200" b="1" cap="none" baseline="0"/>
            </a:lvl1pPr>
          </a:lstStyle>
          <a:p>
            <a:r>
              <a:rPr lang="da-DK" dirty="0" smtClean="0"/>
              <a:t>KLIK HER FOR AT TILFØJE TITEL</a:t>
            </a:r>
            <a:endParaRPr lang="da-DK" dirty="0"/>
          </a:p>
        </p:txBody>
      </p:sp>
      <p:sp>
        <p:nvSpPr>
          <p:cNvPr id="3" name="Content Placeholder 2"/>
          <p:cNvSpPr>
            <a:spLocks noGrp="1"/>
          </p:cNvSpPr>
          <p:nvPr>
            <p:ph idx="1" hasCustomPrompt="1"/>
          </p:nvPr>
        </p:nvSpPr>
        <p:spPr/>
        <p:txBody>
          <a:bodyPr rIns="1036800"/>
          <a:lstStyle>
            <a:lvl1pPr>
              <a:defRPr sz="1000"/>
            </a:lvl1pPr>
            <a:lvl2pPr>
              <a:defRPr sz="1000"/>
            </a:lvl2pPr>
            <a:lvl3pPr>
              <a:defRPr sz="1000"/>
            </a:lvl3pPr>
            <a:lvl4pPr>
              <a:defRPr sz="1000"/>
            </a:lvl4pPr>
            <a:lvl5pPr>
              <a:defRPr sz="1000"/>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7D610E53-7ABE-4E8C-90D7-79BEA3CCB293}" type="datetime1">
              <a:rPr lang="da-DK" smtClean="0"/>
              <a:t>09-12-2020</a:t>
            </a:fld>
            <a:endParaRPr lang="da-DK" dirty="0"/>
          </a:p>
        </p:txBody>
      </p:sp>
      <p:sp>
        <p:nvSpPr>
          <p:cNvPr id="5" name="Footer Placeholder 4"/>
          <p:cNvSpPr>
            <a:spLocks noGrp="1"/>
          </p:cNvSpPr>
          <p:nvPr>
            <p:ph type="ftr" sz="quarter" idx="11"/>
          </p:nvPr>
        </p:nvSpPr>
        <p:spPr/>
        <p:txBody>
          <a:bodyPr/>
          <a:lstStyle/>
          <a:p>
            <a:r>
              <a:rPr lang="da-DK" dirty="0" smtClean="0"/>
              <a:t>Skriv </a:t>
            </a:r>
            <a:r>
              <a:rPr lang="da-DK" dirty="0" err="1" smtClean="0"/>
              <a:t>Anm</a:t>
            </a:r>
            <a:r>
              <a:rPr lang="da-DK" dirty="0" smtClean="0"/>
              <a:t>.: eller kilde</a:t>
            </a:r>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Pladsholder til tekst 2"/>
          <p:cNvSpPr>
            <a:spLocks noGrp="1"/>
          </p:cNvSpPr>
          <p:nvPr>
            <p:ph type="body" sz="quarter" idx="13" hasCustomPrompt="1"/>
          </p:nvPr>
        </p:nvSpPr>
        <p:spPr>
          <a:xfrm>
            <a:off x="695400" y="147990"/>
            <a:ext cx="7740650" cy="184666"/>
          </a:xfrm>
        </p:spPr>
        <p:txBody>
          <a:bodyPr/>
          <a:lstStyle>
            <a:lvl1pPr marL="0" indent="0">
              <a:buNone/>
              <a:defRPr sz="1200" baseline="0">
                <a:solidFill>
                  <a:srgbClr val="031D5C"/>
                </a:solidFill>
              </a:defRPr>
            </a:lvl1pPr>
          </a:lstStyle>
          <a:p>
            <a:r>
              <a:rPr lang="da-DK" dirty="0" smtClean="0"/>
              <a:t>KLIK FOR AT TILFØJE TEKST</a:t>
            </a:r>
            <a:endParaRPr lang="da-DK" dirty="0"/>
          </a:p>
        </p:txBody>
      </p:sp>
    </p:spTree>
    <p:extLst>
      <p:ext uri="{BB962C8B-B14F-4D97-AF65-F5344CB8AC3E}">
        <p14:creationId xmlns:p14="http://schemas.microsoft.com/office/powerpoint/2010/main" val="91510627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4_Overskrift og indho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56" name="think-cell Slide" r:id="rId4" imgW="216" imgH="216" progId="TCLayout.ActiveDocument.1">
                  <p:embed/>
                </p:oleObj>
              </mc:Choice>
              <mc:Fallback>
                <p:oleObj name="think-cell Slide" r:id="rId4" imgW="216" imgH="216"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01675" y="620792"/>
            <a:ext cx="10785475" cy="719976"/>
          </a:xfrm>
        </p:spPr>
        <p:txBody>
          <a:bodyPr rIns="1036800"/>
          <a:lstStyle>
            <a:lvl1pPr>
              <a:defRPr sz="2200" b="1" cap="none" baseline="0"/>
            </a:lvl1pPr>
          </a:lstStyle>
          <a:p>
            <a:r>
              <a:rPr lang="da-DK" dirty="0" smtClean="0"/>
              <a:t>KLIK HER FOR AT TILFØJE TITEL</a:t>
            </a:r>
            <a:endParaRPr lang="da-DK" dirty="0"/>
          </a:p>
        </p:txBody>
      </p:sp>
      <p:sp>
        <p:nvSpPr>
          <p:cNvPr id="3" name="Content Placeholder 2"/>
          <p:cNvSpPr>
            <a:spLocks noGrp="1"/>
          </p:cNvSpPr>
          <p:nvPr>
            <p:ph idx="1" hasCustomPrompt="1"/>
          </p:nvPr>
        </p:nvSpPr>
        <p:spPr/>
        <p:txBody>
          <a:bodyPr rIns="1036800"/>
          <a:lstStyle>
            <a:lvl1pPr>
              <a:defRPr sz="1000"/>
            </a:lvl1pPr>
            <a:lvl2pPr>
              <a:defRPr sz="1000"/>
            </a:lvl2pPr>
            <a:lvl3pPr>
              <a:defRPr sz="1000"/>
            </a:lvl3pPr>
            <a:lvl4pPr>
              <a:defRPr sz="1000"/>
            </a:lvl4pPr>
            <a:lvl5pPr>
              <a:defRPr sz="1000"/>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7D610E53-7ABE-4E8C-90D7-79BEA3CCB293}" type="datetime1">
              <a:rPr lang="da-DK" smtClean="0"/>
              <a:t>09-12-2020</a:t>
            </a:fld>
            <a:endParaRPr lang="da-DK" dirty="0"/>
          </a:p>
        </p:txBody>
      </p:sp>
      <p:sp>
        <p:nvSpPr>
          <p:cNvPr id="5" name="Footer Placeholder 4"/>
          <p:cNvSpPr>
            <a:spLocks noGrp="1"/>
          </p:cNvSpPr>
          <p:nvPr>
            <p:ph type="ftr" sz="quarter" idx="11"/>
          </p:nvPr>
        </p:nvSpPr>
        <p:spPr/>
        <p:txBody>
          <a:bodyPr/>
          <a:lstStyle/>
          <a:p>
            <a:r>
              <a:rPr lang="da-DK" dirty="0" smtClean="0"/>
              <a:t>Skriv </a:t>
            </a:r>
            <a:r>
              <a:rPr lang="da-DK" dirty="0" err="1" smtClean="0"/>
              <a:t>Anm</a:t>
            </a:r>
            <a:r>
              <a:rPr lang="da-DK" dirty="0" smtClean="0"/>
              <a:t>.: eller kilde</a:t>
            </a:r>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Pladsholder til tekst 2"/>
          <p:cNvSpPr>
            <a:spLocks noGrp="1"/>
          </p:cNvSpPr>
          <p:nvPr>
            <p:ph type="body" sz="quarter" idx="13" hasCustomPrompt="1"/>
          </p:nvPr>
        </p:nvSpPr>
        <p:spPr>
          <a:xfrm>
            <a:off x="695400" y="147990"/>
            <a:ext cx="7740650" cy="184666"/>
          </a:xfrm>
        </p:spPr>
        <p:txBody>
          <a:bodyPr/>
          <a:lstStyle>
            <a:lvl1pPr marL="0" indent="0">
              <a:buNone/>
              <a:defRPr sz="1200" baseline="0">
                <a:solidFill>
                  <a:srgbClr val="031D5C"/>
                </a:solidFill>
              </a:defRPr>
            </a:lvl1pPr>
          </a:lstStyle>
          <a:p>
            <a:r>
              <a:rPr lang="da-DK" dirty="0" smtClean="0"/>
              <a:t>KLIK FOR AT TILFØJE TEKST</a:t>
            </a:r>
            <a:endParaRPr lang="da-DK" dirty="0"/>
          </a:p>
        </p:txBody>
      </p:sp>
    </p:spTree>
    <p:extLst>
      <p:ext uri="{BB962C8B-B14F-4D97-AF65-F5344CB8AC3E}">
        <p14:creationId xmlns:p14="http://schemas.microsoft.com/office/powerpoint/2010/main" val="418953760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80974"/>
            <a:ext cx="11828462" cy="6497025"/>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180000"/>
            <a:ext cx="5436000" cy="2988000"/>
          </a:xfrm>
          <a:solidFill>
            <a:schemeClr val="tx2">
              <a:alpha val="80000"/>
            </a:schemeClr>
          </a:solidFill>
        </p:spPr>
        <p:txBody>
          <a:bodyPr lIns="241200" bIns="234000" anchor="b" anchorCtr="0"/>
          <a:lstStyle>
            <a:lvl1pPr marL="0" indent="0">
              <a:buNone/>
              <a:defRPr sz="1200" b="0">
                <a:solidFill>
                  <a:schemeClr val="bg1"/>
                </a:solidFill>
              </a:defRPr>
            </a:lvl1pPr>
          </a:lstStyle>
          <a:p>
            <a:pPr lvl="0"/>
            <a:r>
              <a:rPr lang="da-DK" noProof="0" dirty="0"/>
              <a:t>Måned og år</a:t>
            </a:r>
          </a:p>
        </p:txBody>
      </p:sp>
      <p:sp>
        <p:nvSpPr>
          <p:cNvPr id="5" name="Title 1"/>
          <p:cNvSpPr>
            <a:spLocks noGrp="1" noChangeAspect="1"/>
          </p:cNvSpPr>
          <p:nvPr>
            <p:ph type="title" hasCustomPrompt="1"/>
          </p:nvPr>
        </p:nvSpPr>
        <p:spPr>
          <a:xfrm>
            <a:off x="701676" y="1296563"/>
            <a:ext cx="4967738" cy="1080892"/>
          </a:xfrm>
        </p:spPr>
        <p:txBody>
          <a:bodyPr anchor="b" anchorCtr="0">
            <a:normAutofit/>
          </a:bodyPr>
          <a:lstStyle>
            <a:lvl1pPr>
              <a:lnSpc>
                <a:spcPct val="90000"/>
              </a:lnSpc>
              <a:defRPr sz="3400" cap="none" baseline="0">
                <a:solidFill>
                  <a:schemeClr val="bg1"/>
                </a:solidFill>
              </a:defRPr>
            </a:lvl1pPr>
          </a:lstStyle>
          <a:p>
            <a:r>
              <a:rPr lang="da-DK" dirty="0"/>
              <a:t>Indsæt titel i maksimalt to linjer</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14" name="Logo hvid"/>
          <p:cNvSpPr>
            <a:spLocks noGrp="1"/>
          </p:cNvSpPr>
          <p:nvPr>
            <p:ph type="body" sz="quarter" idx="14" hasCustomPrompt="1"/>
          </p:nvPr>
        </p:nvSpPr>
        <p:spPr>
          <a:xfrm>
            <a:off x="703862" y="415184"/>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Tree>
    <p:extLst>
      <p:ext uri="{BB962C8B-B14F-4D97-AF65-F5344CB8AC3E}">
        <p14:creationId xmlns:p14="http://schemas.microsoft.com/office/powerpoint/2010/main" val="41003734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Overskrift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Ins="1036800"/>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p:txBody>
          <a:bodyPr rIns="103680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Tree>
    <p:extLst>
      <p:ext uri="{BB962C8B-B14F-4D97-AF65-F5344CB8AC3E}">
        <p14:creationId xmlns:p14="http://schemas.microsoft.com/office/powerpoint/2010/main" val="1699782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09-12-2020</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8673140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    Indhold og     1/4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9057438" y="179387"/>
            <a:ext cx="2952000"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1676" y="363600"/>
            <a:ext cx="8075418"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7" y="1450800"/>
            <a:ext cx="8074675"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a:xfrm>
            <a:off x="1029600" y="6385399"/>
            <a:ext cx="3794400" cy="333956"/>
          </a:xfrm>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1656384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    Indhold og     1/3 billede">
    <p:spTree>
      <p:nvGrpSpPr>
        <p:cNvPr id="1" name=""/>
        <p:cNvGrpSpPr/>
        <p:nvPr/>
      </p:nvGrpSpPr>
      <p:grpSpPr>
        <a:xfrm>
          <a:off x="0" y="0"/>
          <a:ext cx="0" cy="0"/>
          <a:chOff x="0" y="0"/>
          <a:chExt cx="0" cy="0"/>
        </a:xfrm>
      </p:grpSpPr>
      <p:sp>
        <p:nvSpPr>
          <p:cNvPr id="13" name="Pladsholder til billede 12"/>
          <p:cNvSpPr>
            <a:spLocks noGrp="1"/>
          </p:cNvSpPr>
          <p:nvPr>
            <p:ph type="pic" sz="quarter" idx="14" hasCustomPrompt="1"/>
          </p:nvPr>
        </p:nvSpPr>
        <p:spPr>
          <a:xfrm>
            <a:off x="8067600" y="179387"/>
            <a:ext cx="3941838" cy="6497638"/>
          </a:xfrm>
        </p:spPr>
        <p:txBody>
          <a:bodyPr lIns="0" tIns="72000" rIns="0" anchor="t" anchorCtr="0"/>
          <a:lstStyle>
            <a:lvl1pPr marL="0" indent="0" algn="ctr">
              <a:buNone/>
              <a:defRPr sz="1400"/>
            </a:lvl1pPr>
          </a:lstStyle>
          <a:p>
            <a:r>
              <a:rPr lang="da-DK" dirty="0"/>
              <a:t>Klik her og indsæt billede via Vælg billeder- eller Rediger-knappen.</a:t>
            </a:r>
          </a:p>
        </p:txBody>
      </p:sp>
      <p:sp>
        <p:nvSpPr>
          <p:cNvPr id="2" name="Title 1"/>
          <p:cNvSpPr>
            <a:spLocks noGrp="1"/>
          </p:cNvSpPr>
          <p:nvPr>
            <p:ph type="title" hasCustomPrompt="1"/>
          </p:nvPr>
        </p:nvSpPr>
        <p:spPr>
          <a:xfrm>
            <a:off x="702668" y="363600"/>
            <a:ext cx="7084462" cy="936000"/>
          </a:xfrm>
        </p:spPr>
        <p:txBody>
          <a:bodyPr/>
          <a:lstStyle>
            <a:lvl1pPr>
              <a:defRPr cap="none" baseline="0"/>
            </a:lvl1pPr>
          </a:lstStyle>
          <a:p>
            <a:r>
              <a:rPr lang="da-DK" dirty="0"/>
              <a:t>Klik her for at tilføje titel</a:t>
            </a:r>
          </a:p>
        </p:txBody>
      </p:sp>
      <p:sp>
        <p:nvSpPr>
          <p:cNvPr id="3" name="Content Placeholder 2"/>
          <p:cNvSpPr>
            <a:spLocks noGrp="1"/>
          </p:cNvSpPr>
          <p:nvPr>
            <p:ph idx="1" hasCustomPrompt="1"/>
          </p:nvPr>
        </p:nvSpPr>
        <p:spPr>
          <a:xfrm>
            <a:off x="702668" y="1450800"/>
            <a:ext cx="7084710" cy="4464000"/>
          </a:xfrm>
        </p:spPr>
        <p:txBody>
          <a:bodyPr rIns="0"/>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5" name="Footer Placeholder 4"/>
          <p:cNvSpPr>
            <a:spLocks noGrp="1"/>
          </p:cNvSpPr>
          <p:nvPr>
            <p:ph type="ftr" sz="quarter" idx="11"/>
          </p:nvPr>
        </p:nvSpPr>
        <p:spPr/>
        <p:txBody>
          <a:bodyPr/>
          <a:lstStyle/>
          <a:p>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7" name="TextBox 16"/>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10"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Logo hvid"/>
          <p:cNvSpPr>
            <a:spLocks noGrp="1"/>
          </p:cNvSpPr>
          <p:nvPr>
            <p:ph type="body" sz="quarter" idx="15"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9759939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o indhold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675" y="1450800"/>
            <a:ext cx="5113337"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endParaRPr lang="da-DK" dirty="0"/>
          </a:p>
        </p:txBody>
      </p:sp>
      <p:sp>
        <p:nvSpPr>
          <p:cNvPr id="4" name="Content Placeholder 3"/>
          <p:cNvSpPr>
            <a:spLocks noGrp="1"/>
          </p:cNvSpPr>
          <p:nvPr>
            <p:ph sz="half" idx="2" hasCustomPrompt="1"/>
          </p:nvPr>
        </p:nvSpPr>
        <p:spPr>
          <a:xfrm>
            <a:off x="6375600" y="1450800"/>
            <a:ext cx="5112000" cy="4464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Tree>
    <p:extLst>
      <p:ext uri="{BB962C8B-B14F-4D97-AF65-F5344CB8AC3E}">
        <p14:creationId xmlns:p14="http://schemas.microsoft.com/office/powerpoint/2010/main" val="13089385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o mindre indhol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01999" y="1800000"/>
            <a:ext cx="5113013" cy="378000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600" y="1800000"/>
            <a:ext cx="5111550" cy="3780847"/>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8" name="Line 5"/>
          <p:cNvSpPr>
            <a:spLocks noChangeShapeType="1"/>
          </p:cNvSpPr>
          <p:nvPr userDrawn="1"/>
        </p:nvSpPr>
        <p:spPr bwMode="auto">
          <a:xfrm>
            <a:off x="6096000" y="1511301"/>
            <a:ext cx="0" cy="4069546"/>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20" name="TextBox 19"/>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8" name="Title 7"/>
          <p:cNvSpPr>
            <a:spLocks noGrp="1"/>
          </p:cNvSpPr>
          <p:nvPr>
            <p:ph type="title" hasCustomPrompt="1"/>
          </p:nvPr>
        </p:nvSpPr>
        <p:spPr/>
        <p:txBody>
          <a:bodyPr/>
          <a:lstStyle>
            <a:lvl1pPr>
              <a:defRPr/>
            </a:lvl1pPr>
          </a:lstStyle>
          <a:p>
            <a:r>
              <a:rPr lang="da-DK" dirty="0"/>
              <a:t>Klik her for at tilføje titel</a:t>
            </a:r>
          </a:p>
        </p:txBody>
      </p:sp>
      <p:sp>
        <p:nvSpPr>
          <p:cNvPr id="9" name="Pladsholder til tekst 8">
            <a:extLst>
              <a:ext uri="{FF2B5EF4-FFF2-40B4-BE49-F238E27FC236}">
                <a16:creationId xmlns:a16="http://schemas.microsoft.com/office/drawing/2014/main" id="{2EC3F75E-2523-455F-A9B8-E56849A3410E}"/>
              </a:ext>
            </a:extLst>
          </p:cNvPr>
          <p:cNvSpPr>
            <a:spLocks noGrp="1"/>
          </p:cNvSpPr>
          <p:nvPr>
            <p:ph type="body" sz="quarter" idx="13" hasCustomPrompt="1"/>
          </p:nvPr>
        </p:nvSpPr>
        <p:spPr>
          <a:xfrm>
            <a:off x="701675"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a:p>
            <a:pPr lvl="1"/>
            <a:endParaRPr lang="da-DK" dirty="0"/>
          </a:p>
        </p:txBody>
      </p:sp>
      <p:sp>
        <p:nvSpPr>
          <p:cNvPr id="12" name="Pladsholder til tekst 8">
            <a:extLst>
              <a:ext uri="{FF2B5EF4-FFF2-40B4-BE49-F238E27FC236}">
                <a16:creationId xmlns:a16="http://schemas.microsoft.com/office/drawing/2014/main" id="{3B5D24CB-3AF8-4350-9CBE-2E687A160A84}"/>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2185832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og mindre indhold">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701675" y="1450800"/>
            <a:ext cx="5113337" cy="4464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375599" y="1800000"/>
            <a:ext cx="5112000" cy="3780000"/>
          </a:xfrm>
        </p:spPr>
        <p:txBody>
          <a:bodyPr/>
          <a:lstStyle>
            <a:lvl1pPr>
              <a:defRPr/>
            </a:lvl1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Date Placeholder 6"/>
          <p:cNvSpPr>
            <a:spLocks noGrp="1"/>
          </p:cNvSpPr>
          <p:nvPr>
            <p:ph type="dt" sz="half" idx="10"/>
          </p:nvPr>
        </p:nvSpPr>
        <p:spPr/>
        <p:txBody>
          <a:bodyPr/>
          <a:lstStyle/>
          <a:p>
            <a:fld id="{D709F18B-C64D-467D-95E0-03999A31A181}" type="datetime1">
              <a:rPr lang="da-DK" smtClean="0"/>
              <a:t>09-12-2020</a:t>
            </a:fld>
            <a:endParaRPr lang="da-DK" dirty="0"/>
          </a:p>
        </p:txBody>
      </p:sp>
      <p:sp>
        <p:nvSpPr>
          <p:cNvPr id="9" name="Footer Placeholder 8"/>
          <p:cNvSpPr>
            <a:spLocks noGrp="1"/>
          </p:cNvSpPr>
          <p:nvPr>
            <p:ph type="ftr" sz="quarter" idx="11"/>
          </p:nvPr>
        </p:nvSpPr>
        <p:spPr/>
        <p:txBody>
          <a:body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Line 5"/>
          <p:cNvSpPr>
            <a:spLocks noChangeShapeType="1"/>
          </p:cNvSpPr>
          <p:nvPr userDrawn="1"/>
        </p:nvSpPr>
        <p:spPr bwMode="auto">
          <a:xfrm>
            <a:off x="6096000" y="1511301"/>
            <a:ext cx="0" cy="4391025"/>
          </a:xfrm>
          <a:prstGeom prst="line">
            <a:avLst/>
          </a:prstGeom>
          <a:noFill/>
          <a:ln w="3175">
            <a:solidFill>
              <a:srgbClr val="DBD9D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700" dirty="0"/>
          </a:p>
        </p:txBody>
      </p:sp>
      <p:sp>
        <p:nvSpPr>
          <p:cNvPr id="15" name="TextBox 14"/>
          <p:cNvSpPr txBox="1">
            <a:spLocks noChangeArrowheads="1"/>
          </p:cNvSpPr>
          <p:nvPr userDrawn="1"/>
        </p:nvSpPr>
        <p:spPr bwMode="auto">
          <a:xfrm>
            <a:off x="-1536848" y="1455600"/>
            <a:ext cx="1428898"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lnSpc>
                <a:spcPct val="108000"/>
              </a:lnSpc>
              <a:spcBef>
                <a:spcPts val="600"/>
              </a:spcBef>
            </a:pPr>
            <a:r>
              <a:rPr lang="da-DK" sz="900" b="1" noProof="1">
                <a:solidFill>
                  <a:schemeClr val="tx1">
                    <a:lumMod val="65000"/>
                    <a:lumOff val="35000"/>
                  </a:schemeClr>
                </a:solidFill>
                <a:cs typeface="Arial" charset="0"/>
              </a:rPr>
              <a:t>Lav bold underoverskrift</a:t>
            </a:r>
            <a:r>
              <a:rPr lang="da-DK" sz="900" noProof="1">
                <a:solidFill>
                  <a:schemeClr val="tx1">
                    <a:lumMod val="65000"/>
                    <a:lumOff val="35000"/>
                  </a:schemeClr>
                </a:solidFill>
                <a:cs typeface="Arial" charset="0"/>
              </a:rPr>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 Fjern bullet og </a:t>
            </a:r>
            <a:br>
              <a:rPr lang="da-DK" sz="900" noProof="1">
                <a:solidFill>
                  <a:schemeClr val="tx1">
                    <a:lumMod val="65000"/>
                    <a:lumOff val="35000"/>
                  </a:schemeClr>
                </a:solidFill>
                <a:cs typeface="Arial" charset="0"/>
              </a:rPr>
            </a:br>
            <a:r>
              <a:rPr lang="da-DK" sz="900" noProof="1">
                <a:solidFill>
                  <a:schemeClr val="tx1">
                    <a:lumMod val="65000"/>
                    <a:lumOff val="35000"/>
                  </a:schemeClr>
                </a:solidFill>
                <a:cs typeface="Arial" charset="0"/>
              </a:rPr>
              <a:t>lav</a:t>
            </a:r>
            <a:r>
              <a:rPr lang="da-DK" sz="900" baseline="0" noProof="1">
                <a:solidFill>
                  <a:schemeClr val="tx1">
                    <a:lumMod val="65000"/>
                    <a:lumOff val="35000"/>
                  </a:schemeClr>
                </a:solidFill>
                <a:cs typeface="Arial" charset="0"/>
              </a:rPr>
              <a:t> teksten bold</a:t>
            </a:r>
          </a:p>
          <a:p>
            <a:pPr algn="r" eaLnBrk="1" hangingPunct="1">
              <a:lnSpc>
                <a:spcPct val="108000"/>
              </a:lnSpc>
              <a:spcBef>
                <a:spcPts val="600"/>
              </a:spcBef>
            </a:pPr>
            <a:r>
              <a:rPr lang="da-DK" sz="900" baseline="0" noProof="1">
                <a:solidFill>
                  <a:schemeClr val="tx1">
                    <a:lumMod val="65000"/>
                    <a:lumOff val="35000"/>
                  </a:schemeClr>
                </a:solidFill>
                <a:cs typeface="Arial" charset="0"/>
              </a:rPr>
              <a:t>Ønsker du korrekt bullet, </a:t>
            </a:r>
            <a:br>
              <a:rPr lang="da-DK" sz="900" baseline="0" noProof="1">
                <a:solidFill>
                  <a:schemeClr val="tx1">
                    <a:lumMod val="65000"/>
                    <a:lumOff val="35000"/>
                  </a:schemeClr>
                </a:solidFill>
                <a:cs typeface="Arial" charset="0"/>
              </a:rPr>
            </a:br>
            <a:r>
              <a:rPr lang="da-DK" sz="900" baseline="0" noProof="1">
                <a:solidFill>
                  <a:schemeClr val="tx1">
                    <a:lumMod val="65000"/>
                    <a:lumOff val="35000"/>
                  </a:schemeClr>
                </a:solidFill>
                <a:cs typeface="Arial" charset="0"/>
              </a:rPr>
              <a:t>klik på </a:t>
            </a:r>
            <a:r>
              <a:rPr lang="da-DK" sz="900" b="1" baseline="0" noProof="1">
                <a:solidFill>
                  <a:schemeClr val="tx1">
                    <a:lumMod val="65000"/>
                    <a:lumOff val="35000"/>
                  </a:schemeClr>
                </a:solidFill>
                <a:cs typeface="Arial" charset="0"/>
              </a:rPr>
              <a:t>bullet-knappen</a:t>
            </a:r>
            <a:endParaRPr lang="da-DK" sz="900" b="1" noProof="1">
              <a:solidFill>
                <a:schemeClr val="tx1">
                  <a:lumMod val="65000"/>
                  <a:lumOff val="35000"/>
                </a:schemeClr>
              </a:solidFill>
              <a:cs typeface="Arial" charset="0"/>
            </a:endParaRPr>
          </a:p>
        </p:txBody>
      </p:sp>
      <p:sp>
        <p:nvSpPr>
          <p:cNvPr id="5" name="Title 4"/>
          <p:cNvSpPr>
            <a:spLocks noGrp="1"/>
          </p:cNvSpPr>
          <p:nvPr>
            <p:ph type="title" hasCustomPrompt="1"/>
          </p:nvPr>
        </p:nvSpPr>
        <p:spPr/>
        <p:txBody>
          <a:bodyPr/>
          <a:lstStyle>
            <a:lvl1pPr>
              <a:defRPr>
                <a:solidFill>
                  <a:srgbClr val="031D5C"/>
                </a:solidFill>
              </a:defRPr>
            </a:lvl1pPr>
          </a:lstStyle>
          <a:p>
            <a:r>
              <a:rPr lang="da-DK" dirty="0"/>
              <a:t>Klik her for at tilføje titel</a:t>
            </a:r>
          </a:p>
        </p:txBody>
      </p:sp>
      <p:sp>
        <p:nvSpPr>
          <p:cNvPr id="11" name="Pladsholder til tekst 8">
            <a:extLst>
              <a:ext uri="{FF2B5EF4-FFF2-40B4-BE49-F238E27FC236}">
                <a16:creationId xmlns:a16="http://schemas.microsoft.com/office/drawing/2014/main" id="{16343FA3-6DF0-494E-B3DF-AE59C5136C2D}"/>
              </a:ext>
            </a:extLst>
          </p:cNvPr>
          <p:cNvSpPr>
            <a:spLocks noGrp="1"/>
          </p:cNvSpPr>
          <p:nvPr>
            <p:ph type="body" sz="quarter" idx="14" hasCustomPrompt="1"/>
          </p:nvPr>
        </p:nvSpPr>
        <p:spPr>
          <a:xfrm>
            <a:off x="6375150" y="1469453"/>
            <a:ext cx="5112000" cy="270782"/>
          </a:xfrm>
        </p:spPr>
        <p:txBody>
          <a:bodyPr/>
          <a:lstStyle>
            <a:lvl1pPr marL="0" indent="0">
              <a:buFontTx/>
              <a:buNone/>
              <a:defRPr sz="1400"/>
            </a:lvl1pPr>
            <a:lvl2pPr marL="0" indent="0">
              <a:buFontTx/>
              <a:buNone/>
              <a:defRPr sz="1400"/>
            </a:lvl2pPr>
            <a:lvl3pPr marL="0" indent="0">
              <a:buFontTx/>
              <a:buNone/>
              <a:defRPr sz="1400"/>
            </a:lvl3pPr>
            <a:lvl4pPr marL="0" indent="0">
              <a:buFontTx/>
              <a:buNone/>
              <a:defRPr sz="1400"/>
            </a:lvl4pPr>
            <a:lvl5pPr marL="0" indent="0">
              <a:buFontTx/>
              <a:buNone/>
              <a:defRPr sz="1400"/>
            </a:lvl5pPr>
          </a:lstStyle>
          <a:p>
            <a:pPr lvl="0"/>
            <a:r>
              <a:rPr lang="da-DK" dirty="0"/>
              <a:t>Klik her for at tilføje underoverskrift</a:t>
            </a:r>
          </a:p>
        </p:txBody>
      </p:sp>
    </p:spTree>
    <p:extLst>
      <p:ext uri="{BB962C8B-B14F-4D97-AF65-F5344CB8AC3E}">
        <p14:creationId xmlns:p14="http://schemas.microsoft.com/office/powerpoint/2010/main" val="153684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5" y="1357273"/>
            <a:ext cx="10785475" cy="4566398"/>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3448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70846"/>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77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killes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lIns="4860000" tIns="1188000" rIns="4860000" anchor="ctr" anchorCtr="0"/>
          <a:lstStyle>
            <a:lvl1pPr marL="0" indent="0" algn="ctr">
              <a:buNone/>
              <a:defRPr sz="1400" b="0"/>
            </a:lvl1pPr>
          </a:lstStyle>
          <a:p>
            <a:r>
              <a:rPr lang="da-DK" noProof="1"/>
              <a:t>Klik her og indsæt billede via Vælg billeder- eller Rediger-knappen.</a:t>
            </a:r>
          </a:p>
        </p:txBody>
      </p:sp>
      <p:sp>
        <p:nvSpPr>
          <p:cNvPr id="11" name="Title 1">
            <a:extLst>
              <a:ext uri="{FF2B5EF4-FFF2-40B4-BE49-F238E27FC236}">
                <a16:creationId xmlns:a16="http://schemas.microsoft.com/office/drawing/2014/main" id="{3130A091-D2A2-437A-86F2-B1116CB2DD8B}"/>
              </a:ext>
            </a:extLst>
          </p:cNvPr>
          <p:cNvSpPr>
            <a:spLocks noGrp="1"/>
          </p:cNvSpPr>
          <p:nvPr>
            <p:ph type="title" hasCustomPrompt="1"/>
          </p:nvPr>
        </p:nvSpPr>
        <p:spPr>
          <a:xfrm>
            <a:off x="7282800" y="180000"/>
            <a:ext cx="4438800" cy="6498000"/>
          </a:xfrm>
          <a:solidFill>
            <a:schemeClr val="tx2"/>
          </a:solidFill>
        </p:spPr>
        <p:txBody>
          <a:bodyPr lIns="241200" tIns="234000" rIns="241200" bIns="234000"/>
          <a:lstStyle>
            <a:lvl1pPr>
              <a:lnSpc>
                <a:spcPct val="88000"/>
              </a:lnSpc>
              <a:defRPr sz="3400">
                <a:solidFill>
                  <a:schemeClr val="bg1"/>
                </a:solidFill>
              </a:defRPr>
            </a:lvl1pPr>
          </a:lstStyle>
          <a:p>
            <a:pPr lvl="0"/>
            <a:r>
              <a:rPr lang="da-DK" noProof="0" dirty="0"/>
              <a:t>Klik for at tilføje titel</a:t>
            </a:r>
          </a:p>
        </p:txBody>
      </p:sp>
      <p:sp>
        <p:nvSpPr>
          <p:cNvPr id="13" name="Text Placeholder 2"/>
          <p:cNvSpPr>
            <a:spLocks noGrp="1"/>
          </p:cNvSpPr>
          <p:nvPr>
            <p:ph type="body" sz="half" idx="1" hasCustomPrompt="1"/>
          </p:nvPr>
        </p:nvSpPr>
        <p:spPr>
          <a:xfrm>
            <a:off x="7550034" y="1450800"/>
            <a:ext cx="3941166" cy="378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6" name="Footer Placeholder 3">
            <a:extLst>
              <a:ext uri="{FF2B5EF4-FFF2-40B4-BE49-F238E27FC236}">
                <a16:creationId xmlns:a16="http://schemas.microsoft.com/office/drawing/2014/main" id="{CB61A52D-8590-43B2-9F10-300CF644B6B9}"/>
              </a:ext>
            </a:extLst>
          </p:cNvPr>
          <p:cNvSpPr>
            <a:spLocks noGrp="1"/>
          </p:cNvSpPr>
          <p:nvPr>
            <p:ph type="ftr" sz="quarter" idx="18"/>
          </p:nvPr>
        </p:nvSpPr>
        <p:spPr>
          <a:xfrm>
            <a:off x="1029600" y="6385399"/>
            <a:ext cx="3794400" cy="333956"/>
          </a:xfrm>
        </p:spPr>
        <p:txBody>
          <a:bodyPr/>
          <a:lstStyle>
            <a:lvl1pPr>
              <a:defRPr>
                <a:solidFill>
                  <a:schemeClr val="bg1"/>
                </a:solidFill>
              </a:defRPr>
            </a:lvl1pPr>
          </a:lstStyle>
          <a:p>
            <a:endParaRPr lang="da-DK" dirty="0"/>
          </a:p>
        </p:txBody>
      </p:sp>
      <p:sp>
        <p:nvSpPr>
          <p:cNvPr id="17" name="Slide Number Placeholder 7">
            <a:extLst>
              <a:ext uri="{FF2B5EF4-FFF2-40B4-BE49-F238E27FC236}">
                <a16:creationId xmlns:a16="http://schemas.microsoft.com/office/drawing/2014/main" id="{7B82154A-6A4A-4F95-8844-A5A220EDA9A5}"/>
              </a:ext>
            </a:extLst>
          </p:cNvPr>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323886017"/>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     Skilleside     (kort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2668" y="415495"/>
            <a:ext cx="10784481" cy="1378015"/>
          </a:xfrm>
          <a:solidFill>
            <a:srgbClr val="FFFFFF">
              <a:alpha val="70000"/>
            </a:srgbClr>
          </a:solidFill>
        </p:spPr>
        <p:txBody>
          <a:bodyPr wrap="square" lIns="252000" tIns="216000" rIns="252000" bIns="216000" anchor="t" anchorCtr="0">
            <a:spAutoFit/>
          </a:bodyPr>
          <a:lstStyle>
            <a:lvl1pPr marL="0" indent="0">
              <a:lnSpc>
                <a:spcPct val="90000"/>
              </a:lnSpc>
              <a:spcBef>
                <a:spcPts val="0"/>
              </a:spcBef>
              <a:buNone/>
              <a:defRPr sz="68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8"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7"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52447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     Skilleside     (mere tekst)">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275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Tree>
    <p:extLst>
      <p:ext uri="{BB962C8B-B14F-4D97-AF65-F5344CB8AC3E}">
        <p14:creationId xmlns:p14="http://schemas.microsoft.com/office/powerpoint/2010/main" val="303829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    Statement    (kort tekst)">
    <p:spTree>
      <p:nvGrpSpPr>
        <p:cNvPr id="1" name=""/>
        <p:cNvGrpSpPr/>
        <p:nvPr/>
      </p:nvGrpSpPr>
      <p:grpSpPr>
        <a:xfrm>
          <a:off x="0" y="0"/>
          <a:ext cx="0" cy="0"/>
          <a:chOff x="0" y="0"/>
          <a:chExt cx="0" cy="0"/>
        </a:xfrm>
      </p:grpSpPr>
      <p:sp>
        <p:nvSpPr>
          <p:cNvPr id="12"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1675" y="1357273"/>
            <a:ext cx="10785475" cy="4566398"/>
          </a:xfrm>
        </p:spPr>
        <p:txBody>
          <a:bodyPr/>
          <a:lstStyle>
            <a:lvl1pPr algn="ctr">
              <a:lnSpc>
                <a:spcPct val="88000"/>
              </a:lnSpc>
              <a:defRPr sz="6800">
                <a:solidFill>
                  <a:schemeClr val="bg1"/>
                </a:solidFill>
              </a:defRPr>
            </a:lvl1pPr>
          </a:lstStyle>
          <a:p>
            <a:r>
              <a:rPr lang="da-DK" dirty="0"/>
              <a:t>Klik her for at tilføje tekst</a:t>
            </a:r>
          </a:p>
        </p:txBody>
      </p:sp>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3"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10" name="Logo hvid">
            <a:extLst>
              <a:ext uri="{FF2B5EF4-FFF2-40B4-BE49-F238E27FC236}">
                <a16:creationId xmlns:a16="http://schemas.microsoft.com/office/drawing/2014/main" id="{84BA9FF1-E7C4-4483-8E52-BAEC15C8597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590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ggrundsbillede med bobler">
    <p:spTree>
      <p:nvGrpSpPr>
        <p:cNvPr id="1" name=""/>
        <p:cNvGrpSpPr/>
        <p:nvPr/>
      </p:nvGrpSpPr>
      <p:grpSpPr>
        <a:xfrm>
          <a:off x="0" y="0"/>
          <a:ext cx="0" cy="0"/>
          <a:chOff x="0" y="0"/>
          <a:chExt cx="0" cy="0"/>
        </a:xfrm>
      </p:grpSpPr>
      <p:sp>
        <p:nvSpPr>
          <p:cNvPr id="10" name="Baggrund"/>
          <p:cNvSpPr/>
          <p:nvPr userDrawn="1"/>
        </p:nvSpPr>
        <p:spPr bwMode="auto">
          <a:xfrm>
            <a:off x="0" y="0"/>
            <a:ext cx="12192000"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
        <p:nvSpPr>
          <p:cNvPr id="7" name="Picture Placeholder 6"/>
          <p:cNvSpPr>
            <a:spLocks noGrp="1"/>
          </p:cNvSpPr>
          <p:nvPr>
            <p:ph type="pic" sz="quarter" idx="13" hasCustomPrompt="1"/>
          </p:nvPr>
        </p:nvSpPr>
        <p:spPr>
          <a:xfrm>
            <a:off x="179388" y="180975"/>
            <a:ext cx="11830050" cy="6494503"/>
          </a:xfrm>
        </p:spPr>
        <p:txBody>
          <a:bodyPr tIns="36000"/>
          <a:lstStyle>
            <a:lvl1pPr marL="0" indent="0" algn="ctr">
              <a:buNone/>
              <a:defRPr sz="1400"/>
            </a:lvl1pPr>
          </a:lstStyle>
          <a:p>
            <a:r>
              <a:rPr lang="da-DK" noProof="1"/>
              <a:t>Klik her og indsæt billede via Vælg billeder- eller Rediger-knappen.</a:t>
            </a:r>
          </a:p>
        </p:txBody>
      </p:sp>
      <p:sp>
        <p:nvSpPr>
          <p:cNvPr id="6" name="Text Placeholder 5"/>
          <p:cNvSpPr>
            <a:spLocks noGrp="1"/>
          </p:cNvSpPr>
          <p:nvPr userDrawn="1">
            <p:ph type="body" sz="quarter" idx="16" hasCustomPrompt="1"/>
          </p:nvPr>
        </p:nvSpPr>
        <p:spPr>
          <a:xfrm>
            <a:off x="701675" y="414000"/>
            <a:ext cx="10785475" cy="968031"/>
          </a:xfrm>
          <a:solidFill>
            <a:srgbClr val="FFFFFF">
              <a:alpha val="70000"/>
            </a:srgbClr>
          </a:solidFill>
        </p:spPr>
        <p:txBody>
          <a:bodyPr wrap="square" lIns="252000" tIns="216000" rIns="252000" bIns="216000">
            <a:spAutoFit/>
          </a:bodyPr>
          <a:lstStyle>
            <a:lvl1pPr marL="0" indent="0">
              <a:lnSpc>
                <a:spcPct val="96000"/>
              </a:lnSpc>
              <a:spcBef>
                <a:spcPts val="0"/>
              </a:spcBef>
              <a:buNone/>
              <a:defRPr sz="3600" b="0">
                <a:solidFill>
                  <a:srgbClr val="031D5C"/>
                </a:solidFill>
              </a:defRPr>
            </a:lvl1pPr>
            <a:lvl2pPr algn="r">
              <a:spcBef>
                <a:spcPts val="1200"/>
              </a:spcBef>
              <a:defRPr sz="1200" b="1" cap="all" baseline="0">
                <a:solidFill>
                  <a:schemeClr val="tx2"/>
                </a:solidFill>
              </a:defRPr>
            </a:lvl2pPr>
          </a:lstStyle>
          <a:p>
            <a:pPr lvl="0"/>
            <a:r>
              <a:rPr lang="da-DK" dirty="0"/>
              <a:t>Klik her for at tilføje tekst</a:t>
            </a:r>
          </a:p>
        </p:txBody>
      </p:sp>
      <p:sp>
        <p:nvSpPr>
          <p:cNvPr id="14" name="Pladsholder til diasnummer 3">
            <a:extLst>
              <a:ext uri="{FF2B5EF4-FFF2-40B4-BE49-F238E27FC236}">
                <a16:creationId xmlns:a16="http://schemas.microsoft.com/office/drawing/2014/main" id="{E48F75CC-650D-4B5F-BC95-E31F7CE7D1FE}"/>
              </a:ext>
            </a:extLst>
          </p:cNvPr>
          <p:cNvSpPr txBox="1">
            <a:spLocks/>
          </p:cNvSpPr>
          <p:nvPr userDrawn="1"/>
        </p:nvSpPr>
        <p:spPr>
          <a:xfrm>
            <a:off x="702000" y="6343200"/>
            <a:ext cx="280800" cy="334800"/>
          </a:xfrm>
          <a:prstGeom prst="rect">
            <a:avLst/>
          </a:prstGeom>
        </p:spPr>
        <p:txBody>
          <a:bodyPr vert="horz" lIns="0" tIns="0" rIns="0" bIns="0" rtlCol="0" anchor="t" anchorCtr="0"/>
          <a:lstStyle>
            <a:defPPr>
              <a:defRPr lang="en-GB"/>
            </a:defPPr>
            <a:lvl1pPr algn="l" rtl="0" fontAlgn="base">
              <a:lnSpc>
                <a:spcPct val="108000"/>
              </a:lnSpc>
              <a:spcBef>
                <a:spcPct val="54000"/>
              </a:spcBef>
              <a:spcAft>
                <a:spcPct val="0"/>
              </a:spcAft>
              <a:defRPr sz="900" kern="1200">
                <a:no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fld id="{80AE25ED-097C-4BDC-A7CE-FA97BD9CA3B5}" type="slidenum">
              <a:rPr lang="da-DK" smtClean="0"/>
              <a:pPr/>
              <a:t>‹nr.›</a:t>
            </a:fld>
            <a:endParaRPr lang="da-DK" dirty="0"/>
          </a:p>
        </p:txBody>
      </p:sp>
      <p:sp>
        <p:nvSpPr>
          <p:cNvPr id="5" name="Pladsholder til tekst 4">
            <a:extLst>
              <a:ext uri="{FF2B5EF4-FFF2-40B4-BE49-F238E27FC236}">
                <a16:creationId xmlns:a16="http://schemas.microsoft.com/office/drawing/2014/main" id="{35B35B2B-70E0-4FED-BA78-0E47DD6E5843}"/>
              </a:ext>
            </a:extLst>
          </p:cNvPr>
          <p:cNvSpPr>
            <a:spLocks noGrp="1" noChangeAspect="1"/>
          </p:cNvSpPr>
          <p:nvPr>
            <p:ph type="body" sz="quarter" idx="20" hasCustomPrompt="1"/>
          </p:nvPr>
        </p:nvSpPr>
        <p:spPr>
          <a:xfrm>
            <a:off x="1160007" y="1982022"/>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9" name="Pladsholder til tekst 4">
            <a:extLst>
              <a:ext uri="{FF2B5EF4-FFF2-40B4-BE49-F238E27FC236}">
                <a16:creationId xmlns:a16="http://schemas.microsoft.com/office/drawing/2014/main" id="{58F9B986-D249-4E6F-A297-5F6A2F488420}"/>
              </a:ext>
            </a:extLst>
          </p:cNvPr>
          <p:cNvSpPr>
            <a:spLocks noGrp="1" noChangeAspect="1"/>
          </p:cNvSpPr>
          <p:nvPr>
            <p:ph type="body" sz="quarter" idx="21" hasCustomPrompt="1"/>
          </p:nvPr>
        </p:nvSpPr>
        <p:spPr>
          <a:xfrm>
            <a:off x="3822936" y="2973380"/>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20" name="Pladsholder til tekst 4">
            <a:extLst>
              <a:ext uri="{FF2B5EF4-FFF2-40B4-BE49-F238E27FC236}">
                <a16:creationId xmlns:a16="http://schemas.microsoft.com/office/drawing/2014/main" id="{F62A812C-1624-4F93-BB88-19482215D551}"/>
              </a:ext>
            </a:extLst>
          </p:cNvPr>
          <p:cNvSpPr>
            <a:spLocks noGrp="1" noChangeAspect="1"/>
          </p:cNvSpPr>
          <p:nvPr>
            <p:ph type="body" sz="quarter" idx="22" hasCustomPrompt="1"/>
          </p:nvPr>
        </p:nvSpPr>
        <p:spPr>
          <a:xfrm>
            <a:off x="6437910" y="2042677"/>
            <a:ext cx="2520000" cy="2520000"/>
          </a:xfrm>
          <a:prstGeom prst="ellipse">
            <a:avLst/>
          </a:prstGeom>
          <a:solidFill>
            <a:schemeClr val="tx2"/>
          </a:solidFill>
        </p:spPr>
        <p:txBody>
          <a:bodyPr wrap="square" anchor="ctr" anchorCtr="0"/>
          <a:lstStyle>
            <a:lvl1pPr marL="0" indent="0" algn="ctr">
              <a:buNone/>
              <a:defRPr>
                <a:solidFill>
                  <a:schemeClr val="bg1"/>
                </a:solidFill>
              </a:defRPr>
            </a:lvl1pPr>
            <a:lvl2pPr marL="0" indent="0" algn="ctr">
              <a:buNone/>
              <a:defRPr>
                <a:solidFill>
                  <a:schemeClr val="bg1"/>
                </a:solidFill>
              </a:defRPr>
            </a:lvl2pPr>
            <a:lvl3pPr marL="507600" indent="0">
              <a:buNone/>
              <a:defRPr>
                <a:solidFill>
                  <a:schemeClr val="bg1"/>
                </a:solidFill>
              </a:defRPr>
            </a:lvl3pPr>
            <a:lvl4pPr marL="507600" indent="0">
              <a:buNone/>
              <a:defRPr>
                <a:solidFill>
                  <a:schemeClr val="bg1"/>
                </a:solidFill>
              </a:defRPr>
            </a:lvl4pPr>
            <a:lvl5pPr marL="507600" indent="0">
              <a:buNone/>
              <a:defRPr>
                <a:solidFill>
                  <a:schemeClr val="bg1"/>
                </a:solidFill>
              </a:defRPr>
            </a:lvl5pPr>
          </a:lstStyle>
          <a:p>
            <a:pPr lvl="0"/>
            <a:r>
              <a:rPr lang="da-DK" dirty="0"/>
              <a:t>Klik her for at tilføje tekst</a:t>
            </a:r>
          </a:p>
        </p:txBody>
      </p:sp>
      <p:sp>
        <p:nvSpPr>
          <p:cNvPr id="13"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3" name="Date Placeholder 2"/>
          <p:cNvSpPr>
            <a:spLocks noGrp="1"/>
          </p:cNvSpPr>
          <p:nvPr>
            <p:ph type="dt" sz="half" idx="17"/>
          </p:nvPr>
        </p:nvSpPr>
        <p:spPr/>
        <p:txBody>
          <a:bodyPr/>
          <a:lstStyle/>
          <a:p>
            <a:fld id="{D709F18B-C64D-467D-95E0-03999A31A181}" type="datetime1">
              <a:rPr lang="da-DK" smtClean="0"/>
              <a:t>09-12-2020</a:t>
            </a:fld>
            <a:endParaRPr lang="da-DK" dirty="0"/>
          </a:p>
        </p:txBody>
      </p:sp>
      <p:sp>
        <p:nvSpPr>
          <p:cNvPr id="4" name="Footer Placeholder 3"/>
          <p:cNvSpPr>
            <a:spLocks noGrp="1"/>
          </p:cNvSpPr>
          <p:nvPr>
            <p:ph type="ftr" sz="quarter" idx="18"/>
          </p:nvPr>
        </p:nvSpPr>
        <p:spPr/>
        <p:txBody>
          <a:bodyPr/>
          <a:lstStyle>
            <a:lvl1pPr>
              <a:defRPr>
                <a:solidFill>
                  <a:schemeClr val="bg1"/>
                </a:solidFill>
              </a:defRPr>
            </a:lvl1pPr>
          </a:lstStyle>
          <a:p>
            <a:endParaRPr lang="da-DK" dirty="0"/>
          </a:p>
        </p:txBody>
      </p:sp>
      <p:sp>
        <p:nvSpPr>
          <p:cNvPr id="12" name="Slide Number Placeholder 7"/>
          <p:cNvSpPr>
            <a:spLocks noGrp="1"/>
          </p:cNvSpPr>
          <p:nvPr>
            <p:ph type="sldNum" sz="quarter" idx="19"/>
          </p:nvPr>
        </p:nvSpPr>
        <p:spPr>
          <a:xfrm>
            <a:off x="702000" y="6386400"/>
            <a:ext cx="280800" cy="334800"/>
          </a:xfrm>
        </p:spPr>
        <p:txBody>
          <a:bodyPr/>
          <a:lstStyle>
            <a:lvl1pPr>
              <a:defRPr>
                <a:solidFill>
                  <a:schemeClr val="bg1"/>
                </a:solid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7798253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Footer Placeholder 5"/>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325175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Hvid tom">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0" y="6912000"/>
            <a:ext cx="0" cy="0"/>
          </a:xfrm>
          <a:prstGeom prst="rect">
            <a:avLst/>
          </a:prstGeom>
        </p:spPr>
        <p:txBody>
          <a:bodyPr/>
          <a:lstStyle>
            <a:lvl1pPr>
              <a:defRPr>
                <a:noFill/>
              </a:defRPr>
            </a:lvl1pPr>
          </a:lstStyle>
          <a:p>
            <a:fld id="{ED5F2DD1-FF2E-4A6A-A9E9-8BE1BCFC17F4}" type="datetime1">
              <a:rPr lang="da-DK" smtClean="0"/>
              <a:pPr/>
              <a:t>09-12-2020</a:t>
            </a:fld>
            <a:endParaRPr lang="da-DK" dirty="0"/>
          </a:p>
        </p:txBody>
      </p:sp>
      <p:sp>
        <p:nvSpPr>
          <p:cNvPr id="4" name="Footer Placeholder 3"/>
          <p:cNvSpPr>
            <a:spLocks noGrp="1"/>
          </p:cNvSpPr>
          <p:nvPr>
            <p:ph type="ftr" sz="quarter" idx="11"/>
          </p:nvPr>
        </p:nvSpPr>
        <p:spPr>
          <a:xfrm>
            <a:off x="0" y="6912000"/>
            <a:ext cx="0" cy="0"/>
          </a:xfrm>
          <a:prstGeom prst="rect">
            <a:avLst/>
          </a:prstGeom>
        </p:spPr>
        <p:txBody>
          <a:bodyPr/>
          <a:lstStyle>
            <a:lvl1pPr>
              <a:defRPr>
                <a:noFill/>
              </a:defRPr>
            </a:lvl1pPr>
          </a:lstStyle>
          <a:p>
            <a:endParaRPr lang="da-DK" dirty="0"/>
          </a:p>
        </p:txBody>
      </p:sp>
      <p:sp>
        <p:nvSpPr>
          <p:cNvPr id="5" name="Slide Number Placeholder 4"/>
          <p:cNvSpPr>
            <a:spLocks noGrp="1"/>
          </p:cNvSpPr>
          <p:nvPr>
            <p:ph type="sldNum" sz="quarter" idx="12"/>
          </p:nvPr>
        </p:nvSpPr>
        <p:spPr>
          <a:xfrm>
            <a:off x="0" y="6912000"/>
            <a:ext cx="0" cy="0"/>
          </a:xfrm>
          <a:prstGeom prst="rect">
            <a:avLst/>
          </a:prstGeom>
        </p:spPr>
        <p:txBody>
          <a:bodyPr/>
          <a:lstStyle>
            <a:lvl1pPr>
              <a:defRPr>
                <a:noFill/>
              </a:defRPr>
            </a:lvl1pPr>
          </a:lstStyle>
          <a:p>
            <a:fld id="{1E80101F-5742-4645-B1C0-D6AFABF6C92F}" type="slidenum">
              <a:rPr lang="da-DK" smtClean="0"/>
              <a:pPr/>
              <a:t>‹nr.›</a:t>
            </a:fld>
            <a:endParaRPr lang="da-DK" dirty="0"/>
          </a:p>
        </p:txBody>
      </p:sp>
      <p:sp>
        <p:nvSpPr>
          <p:cNvPr id="6" name="Baggrund"/>
          <p:cNvSpPr/>
          <p:nvPr userDrawn="1"/>
        </p:nvSpPr>
        <p:spPr bwMode="auto">
          <a:xfrm>
            <a:off x="1838" y="0"/>
            <a:ext cx="12190161" cy="6858000"/>
          </a:xfrm>
          <a:prstGeom prst="rect">
            <a:avLst/>
          </a:prstGeom>
          <a:solidFill>
            <a:schemeClr val="bg1"/>
          </a:solidFill>
          <a:ln w="63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8307375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fslutning">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179388" y="179388"/>
            <a:ext cx="11830050" cy="6498612"/>
          </a:xfrm>
          <a:noFill/>
        </p:spPr>
        <p:txBody>
          <a:bodyPr tIns="936000" anchor="ctr" anchorCtr="0"/>
          <a:lstStyle>
            <a:lvl1pPr marL="0" indent="0" algn="ctr">
              <a:buNone/>
              <a:defRPr sz="1400" b="0"/>
            </a:lvl1pPr>
          </a:lstStyle>
          <a:p>
            <a:r>
              <a:rPr lang="da-DK" noProof="1"/>
              <a:t>Klik her og indsæt billede via Vælg billeder- eller Rediger-knappen.</a:t>
            </a:r>
          </a:p>
        </p:txBody>
      </p:sp>
      <p:sp>
        <p:nvSpPr>
          <p:cNvPr id="18" name="Text Placeholder 3"/>
          <p:cNvSpPr>
            <a:spLocks noGrp="1"/>
          </p:cNvSpPr>
          <p:nvPr>
            <p:ph type="body" sz="quarter" idx="11" hasCustomPrompt="1"/>
          </p:nvPr>
        </p:nvSpPr>
        <p:spPr>
          <a:xfrm>
            <a:off x="467544" y="4779149"/>
            <a:ext cx="11255000" cy="1897875"/>
          </a:xfrm>
          <a:solidFill>
            <a:schemeClr val="tx2">
              <a:alpha val="80000"/>
            </a:schemeClr>
          </a:solidFill>
        </p:spPr>
        <p:txBody>
          <a:bodyPr lIns="234000" tIns="234000" rIns="2970000" bIns="234000" anchor="t" anchorCtr="0"/>
          <a:lstStyle>
            <a:lvl1pPr marL="0" indent="0">
              <a:lnSpc>
                <a:spcPct val="100000"/>
              </a:lnSpc>
              <a:spcBef>
                <a:spcPts val="0"/>
              </a:spcBef>
              <a:buNone/>
              <a:defRPr sz="2000" b="0">
                <a:solidFill>
                  <a:schemeClr val="bg1"/>
                </a:solidFill>
              </a:defRPr>
            </a:lvl1pPr>
          </a:lstStyle>
          <a:p>
            <a:r>
              <a:rPr lang="da-DK" dirty="0"/>
              <a:t>Skriv kontaktdata</a:t>
            </a:r>
          </a:p>
        </p:txBody>
      </p:sp>
      <p:sp>
        <p:nvSpPr>
          <p:cNvPr id="15" name="AutoShape 4"/>
          <p:cNvSpPr>
            <a:spLocks/>
          </p:cNvSpPr>
          <p:nvPr userDrawn="1"/>
        </p:nvSpPr>
        <p:spPr bwMode="gray">
          <a:xfrm>
            <a:off x="-2651488" y="2723166"/>
            <a:ext cx="2495549" cy="525721"/>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Indsæt dato</a:t>
            </a:r>
          </a:p>
          <a:p>
            <a:pPr algn="r" defTabSz="457200">
              <a:lnSpc>
                <a:spcPct val="108000"/>
              </a:lnSpc>
              <a:spcBef>
                <a:spcPts val="600"/>
              </a:spcBef>
              <a:tabLst>
                <a:tab pos="177800" algn="l"/>
              </a:tabLst>
            </a:pPr>
            <a:r>
              <a:rPr lang="da-DK" sz="900" b="0" noProof="1">
                <a:solidFill>
                  <a:schemeClr val="tx1">
                    <a:lumMod val="65000"/>
                    <a:lumOff val="35000"/>
                  </a:schemeClr>
                </a:solidFill>
                <a:cs typeface="Arial" charset="0"/>
              </a:rPr>
              <a:t>Indsæt f.eks.</a:t>
            </a:r>
            <a:br>
              <a:rPr lang="da-DK" sz="900" b="0" noProof="1">
                <a:solidFill>
                  <a:schemeClr val="tx1">
                    <a:lumMod val="65000"/>
                    <a:lumOff val="35000"/>
                  </a:schemeClr>
                </a:solidFill>
                <a:cs typeface="Arial" charset="0"/>
              </a:rPr>
            </a:br>
            <a:r>
              <a:rPr lang="da-DK" sz="900" b="1" baseline="0" noProof="1">
                <a:solidFill>
                  <a:schemeClr val="tx1">
                    <a:lumMod val="65000"/>
                    <a:lumOff val="35000"/>
                  </a:schemeClr>
                </a:solidFill>
                <a:cs typeface="Arial" charset="0"/>
              </a:rPr>
              <a:t>September 2017</a:t>
            </a:r>
            <a:endParaRPr lang="da-DK" sz="900" noProof="1">
              <a:solidFill>
                <a:schemeClr val="tx1">
                  <a:lumMod val="65000"/>
                  <a:lumOff val="35000"/>
                </a:schemeClr>
              </a:solidFill>
              <a:cs typeface="Arial" charset="0"/>
            </a:endParaRPr>
          </a:p>
        </p:txBody>
      </p:sp>
      <p:sp>
        <p:nvSpPr>
          <p:cNvPr id="20" name="AutoShape 4"/>
          <p:cNvSpPr>
            <a:spLocks/>
          </p:cNvSpPr>
          <p:nvPr userDrawn="1"/>
        </p:nvSpPr>
        <p:spPr bwMode="gray">
          <a:xfrm>
            <a:off x="-1958975" y="180974"/>
            <a:ext cx="1871662" cy="1266822"/>
          </a:xfrm>
          <a:prstGeom prst="rect">
            <a:avLst/>
          </a:prstGeom>
          <a:noFill/>
          <a:ln w="12700" algn="ctr">
            <a:noFill/>
            <a:miter lim="800000"/>
            <a:headEnd/>
            <a:tailEnd/>
          </a:ln>
          <a:effectLst/>
        </p:spPr>
        <p:txBody>
          <a:bodyPr lIns="0" tIns="0" rIns="0" bIns="0">
            <a:spAutoFit/>
          </a:bodyPr>
          <a:lstStyle/>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Vis hjælpelinjer som er en hjælp ved placering af billeder</a:t>
            </a: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1.</a:t>
            </a:r>
            <a:r>
              <a:rPr lang="da-DK" sz="900" noProof="1">
                <a:solidFill>
                  <a:schemeClr val="tx1">
                    <a:lumMod val="65000"/>
                    <a:lumOff val="35000"/>
                  </a:schemeClr>
                </a:solidFill>
              </a:rPr>
              <a:t>Højre klik på den aktuelle side og vælg </a:t>
            </a:r>
            <a:r>
              <a:rPr lang="da-DK" sz="900" b="1" noProof="1">
                <a:solidFill>
                  <a:schemeClr val="tx1">
                    <a:lumMod val="65000"/>
                    <a:lumOff val="35000"/>
                  </a:schemeClr>
                </a:solidFill>
                <a:cs typeface="Arial" charset="0"/>
              </a:rPr>
              <a:t>gitter og hjælpelinjer</a:t>
            </a:r>
            <a:endParaRPr lang="da-DK" sz="900" noProof="1">
              <a:solidFill>
                <a:schemeClr val="tx1">
                  <a:lumMod val="65000"/>
                  <a:lumOff val="35000"/>
                </a:schemeClr>
              </a:solidFill>
              <a:cs typeface="Arial" charset="0"/>
            </a:endParaRPr>
          </a:p>
          <a:p>
            <a:pPr algn="r" defTabSz="457200">
              <a:lnSpc>
                <a:spcPct val="108000"/>
              </a:lnSpc>
              <a:spcBef>
                <a:spcPts val="600"/>
              </a:spcBef>
              <a:tabLst>
                <a:tab pos="177800" algn="l"/>
              </a:tabLst>
            </a:pPr>
            <a:r>
              <a:rPr lang="da-DK" sz="900" b="1" noProof="1">
                <a:solidFill>
                  <a:schemeClr val="tx1">
                    <a:lumMod val="65000"/>
                    <a:lumOff val="35000"/>
                  </a:schemeClr>
                </a:solidFill>
                <a:cs typeface="Arial" charset="0"/>
              </a:rPr>
              <a:t>2. </a:t>
            </a:r>
            <a:r>
              <a:rPr lang="da-DK" sz="900" noProof="1">
                <a:solidFill>
                  <a:schemeClr val="tx1">
                    <a:lumMod val="65000"/>
                    <a:lumOff val="35000"/>
                  </a:schemeClr>
                </a:solidFill>
              </a:rPr>
              <a:t>Sæt kryds ved </a:t>
            </a:r>
            <a:r>
              <a:rPr lang="da-DK" sz="900" b="1" noProof="1">
                <a:solidFill>
                  <a:schemeClr val="tx1">
                    <a:lumMod val="65000"/>
                    <a:lumOff val="35000"/>
                  </a:schemeClr>
                </a:solidFill>
              </a:rPr>
              <a:t>Vis</a:t>
            </a:r>
            <a:r>
              <a:rPr lang="da-DK" sz="900" noProof="1">
                <a:solidFill>
                  <a:schemeClr val="tx1">
                    <a:lumMod val="65000"/>
                    <a:lumOff val="35000"/>
                  </a:schemeClr>
                </a:solidFill>
              </a:rPr>
              <a:t> tegnehjælpelinjer på skærmen</a:t>
            </a:r>
          </a:p>
          <a:p>
            <a:pPr algn="r" defTabSz="457200">
              <a:lnSpc>
                <a:spcPct val="108000"/>
              </a:lnSpc>
              <a:spcBef>
                <a:spcPts val="600"/>
              </a:spcBef>
              <a:buFontTx/>
              <a:buNone/>
              <a:tabLst>
                <a:tab pos="177800" algn="l"/>
              </a:tabLst>
            </a:pPr>
            <a:r>
              <a:rPr lang="da-DK" sz="900" b="1" noProof="1">
                <a:solidFill>
                  <a:schemeClr val="tx1">
                    <a:lumMod val="65000"/>
                    <a:lumOff val="35000"/>
                  </a:schemeClr>
                </a:solidFill>
                <a:cs typeface="Arial" charset="0"/>
              </a:rPr>
              <a:t>3.</a:t>
            </a:r>
            <a:r>
              <a:rPr lang="da-DK" sz="900" noProof="1">
                <a:solidFill>
                  <a:schemeClr val="tx1">
                    <a:lumMod val="65000"/>
                    <a:lumOff val="35000"/>
                  </a:schemeClr>
                </a:solidFill>
                <a:cs typeface="Arial" charset="0"/>
              </a:rPr>
              <a:t> Vælg </a:t>
            </a:r>
            <a:r>
              <a:rPr lang="da-DK" sz="900" b="1" noProof="1">
                <a:solidFill>
                  <a:schemeClr val="tx1">
                    <a:lumMod val="65000"/>
                    <a:lumOff val="35000"/>
                  </a:schemeClr>
                </a:solidFill>
                <a:cs typeface="Arial" charset="0"/>
              </a:rPr>
              <a:t>OK</a:t>
            </a:r>
            <a:endParaRPr lang="da-DK" sz="900" noProof="1">
              <a:solidFill>
                <a:schemeClr val="tx1">
                  <a:lumMod val="65000"/>
                  <a:lumOff val="35000"/>
                </a:schemeClr>
              </a:solidFill>
              <a:cs typeface="Arial" charset="0"/>
            </a:endParaRPr>
          </a:p>
        </p:txBody>
      </p:sp>
      <p:sp>
        <p:nvSpPr>
          <p:cNvPr id="9" name="Logo hvid"/>
          <p:cNvSpPr>
            <a:spLocks noGrp="1"/>
          </p:cNvSpPr>
          <p:nvPr>
            <p:ph type="body" sz="quarter" idx="14" hasCustomPrompt="1"/>
          </p:nvPr>
        </p:nvSpPr>
        <p:spPr>
          <a:xfrm>
            <a:off x="9946800" y="6098400"/>
            <a:ext cx="1540800" cy="406800"/>
          </a:xfrm>
          <a:blipFill>
            <a:blip r:embed="rId2"/>
            <a:stretch>
              <a:fillRect/>
            </a:stretch>
          </a:blipFill>
        </p:spPr>
        <p:txBody>
          <a:bodyPr lIns="0" tIns="0"/>
          <a:lstStyle>
            <a:lvl1pPr algn="ctr">
              <a:defRPr sz="100" b="0">
                <a:noFill/>
              </a:defRPr>
            </a:lvl1pPr>
            <a:lvl2pPr>
              <a:defRPr sz="1200"/>
            </a:lvl2pPr>
            <a:lvl3pPr>
              <a:defRPr sz="1200"/>
            </a:lvl3pPr>
            <a:lvl4pPr>
              <a:defRPr sz="1100"/>
            </a:lvl4pPr>
            <a:lvl5pPr>
              <a:defRPr sz="1050"/>
            </a:lvl5pPr>
          </a:lstStyle>
          <a:p>
            <a:pPr lvl="0"/>
            <a:r>
              <a:rPr lang="da-DK" dirty="0"/>
              <a:t>D</a:t>
            </a:r>
          </a:p>
        </p:txBody>
      </p:sp>
      <p:sp>
        <p:nvSpPr>
          <p:cNvPr id="10" name="Date Placeholder 2"/>
          <p:cNvSpPr>
            <a:spLocks noGrp="1"/>
          </p:cNvSpPr>
          <p:nvPr>
            <p:ph type="dt" sz="half" idx="17"/>
          </p:nvPr>
        </p:nvSpPr>
        <p:spPr>
          <a:xfrm>
            <a:off x="0" y="6912000"/>
            <a:ext cx="0" cy="0"/>
          </a:xfrm>
        </p:spPr>
        <p:txBody>
          <a:bodyPr/>
          <a:lstStyle/>
          <a:p>
            <a:fld id="{D709F18B-C64D-467D-95E0-03999A31A181}" type="datetime1">
              <a:rPr lang="da-DK" smtClean="0"/>
              <a:t>09-12-2020</a:t>
            </a:fld>
            <a:endParaRPr lang="da-DK" dirty="0"/>
          </a:p>
        </p:txBody>
      </p:sp>
      <p:sp>
        <p:nvSpPr>
          <p:cNvPr id="11" name="Footer Placeholder 3"/>
          <p:cNvSpPr>
            <a:spLocks noGrp="1"/>
          </p:cNvSpPr>
          <p:nvPr>
            <p:ph type="ftr" sz="quarter" idx="18"/>
          </p:nvPr>
        </p:nvSpPr>
        <p:spPr>
          <a:xfrm>
            <a:off x="0" y="6912000"/>
            <a:ext cx="0" cy="0"/>
          </a:xfrm>
        </p:spPr>
        <p:txBody>
          <a:bodyPr/>
          <a:lstStyle>
            <a:lvl1pPr>
              <a:defRPr>
                <a:noFill/>
              </a:defRPr>
            </a:lvl1pPr>
          </a:lstStyle>
          <a:p>
            <a:endParaRPr lang="da-DK" dirty="0"/>
          </a:p>
        </p:txBody>
      </p:sp>
      <p:sp>
        <p:nvSpPr>
          <p:cNvPr id="12" name="Slide Number Placeholder 7"/>
          <p:cNvSpPr>
            <a:spLocks noGrp="1"/>
          </p:cNvSpPr>
          <p:nvPr>
            <p:ph type="sldNum" sz="quarter" idx="19"/>
          </p:nvPr>
        </p:nvSpPr>
        <p:spPr>
          <a:xfrm>
            <a:off x="0" y="6912000"/>
            <a:ext cx="0" cy="0"/>
          </a:xfrm>
        </p:spPr>
        <p:txBody>
          <a:bodyPr/>
          <a:lstStyle>
            <a:lvl1pPr>
              <a:defRPr>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183153712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Overskrift og indho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6" name="think-cell Slide" r:id="rId5" imgW="216" imgH="216" progId="TCLayout.ActiveDocument.1">
                  <p:embed/>
                </p:oleObj>
              </mc:Choice>
              <mc:Fallback>
                <p:oleObj name="think-cell Slide" r:id="rId5" imgW="216" imgH="216" progId="TCLayout.ActiveDocument.1">
                  <p:embed/>
                  <p:pic>
                    <p:nvPicPr>
                      <p:cNvPr id="8" name="Objek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da-DK" sz="2200" b="1" i="0" u="none" strike="noStrike" cap="none" normalizeH="0" baseline="0" dirty="0" err="1" smtClean="0">
              <a:ln>
                <a:noFill/>
              </a:ln>
              <a:solidFill>
                <a:schemeClr val="bg1"/>
              </a:solidFill>
              <a:effectLst/>
              <a:latin typeface="Arial"/>
              <a:ea typeface="+mj-ea"/>
              <a:cs typeface="+mj-cs"/>
              <a:sym typeface="Arial"/>
            </a:endParaRP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20" name="Pladsholder til tekst 19"/>
          <p:cNvSpPr>
            <a:spLocks noGrp="1"/>
          </p:cNvSpPr>
          <p:nvPr>
            <p:ph type="body" sz="quarter" idx="13" hasCustomPrompt="1"/>
          </p:nvPr>
        </p:nvSpPr>
        <p:spPr>
          <a:xfrm>
            <a:off x="700133" y="158751"/>
            <a:ext cx="5395913" cy="252413"/>
          </a:xfrm>
        </p:spPr>
        <p:txBody>
          <a:bodyPr anchor="ctr" anchorCtr="0"/>
          <a:lstStyle>
            <a:lvl1pPr marL="0" indent="0">
              <a:buNone/>
              <a:defRPr baseline="0">
                <a:solidFill>
                  <a:srgbClr val="031D5C"/>
                </a:solidFill>
              </a:defRPr>
            </a:lvl1pPr>
          </a:lstStyle>
          <a:p>
            <a:pPr lvl="0"/>
            <a:r>
              <a:rPr lang="da-DK" smtClean="0"/>
              <a:t>KLIK FOR AT TILFØJE TEKST</a:t>
            </a:r>
          </a:p>
        </p:txBody>
      </p:sp>
      <p:sp>
        <p:nvSpPr>
          <p:cNvPr id="22" name="Pladsholder til tekst 21"/>
          <p:cNvSpPr>
            <a:spLocks noGrp="1"/>
          </p:cNvSpPr>
          <p:nvPr>
            <p:ph type="body" sz="quarter" idx="14" hasCustomPrompt="1"/>
          </p:nvPr>
        </p:nvSpPr>
        <p:spPr>
          <a:xfrm>
            <a:off x="1055691" y="6381750"/>
            <a:ext cx="3311525" cy="215900"/>
          </a:xfrm>
        </p:spPr>
        <p:txBody>
          <a:bodyPr/>
          <a:lstStyle>
            <a:lvl1pPr marL="0" indent="0">
              <a:buNone/>
              <a:defRPr/>
            </a:lvl1pPr>
          </a:lstStyle>
          <a:p>
            <a:pPr lvl="0"/>
            <a:r>
              <a:rPr lang="da-DK" smtClean="0"/>
              <a:t>Skriv kilde eller anm.:</a:t>
            </a:r>
          </a:p>
        </p:txBody>
      </p:sp>
      <p:sp>
        <p:nvSpPr>
          <p:cNvPr id="2" name="Titel 1"/>
          <p:cNvSpPr>
            <a:spLocks noGrp="1"/>
          </p:cNvSpPr>
          <p:nvPr>
            <p:ph type="title"/>
          </p:nvPr>
        </p:nvSpPr>
        <p:spPr>
          <a:xfrm>
            <a:off x="701677" y="620688"/>
            <a:ext cx="10785474" cy="720080"/>
          </a:xfrm>
        </p:spPr>
        <p:txBody>
          <a:bodyPr/>
          <a:lstStyle/>
          <a:p>
            <a:r>
              <a:rPr lang="da-DK" smtClean="0"/>
              <a:t>Klik for at redigere i master</a:t>
            </a:r>
            <a:endParaRPr lang="da-DK"/>
          </a:p>
        </p:txBody>
      </p:sp>
    </p:spTree>
    <p:extLst>
      <p:ext uri="{BB962C8B-B14F-4D97-AF65-F5344CB8AC3E}">
        <p14:creationId xmlns:p14="http://schemas.microsoft.com/office/powerpoint/2010/main" val="16165479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2_Overskrift og indho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0" name="think-cell Slide" r:id="rId4" imgW="216" imgH="216" progId="TCLayout.ActiveDocument.1">
                  <p:embed/>
                </p:oleObj>
              </mc:Choice>
              <mc:Fallback>
                <p:oleObj name="think-cell Slide" r:id="rId4" imgW="216" imgH="216"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01675" y="620792"/>
            <a:ext cx="10785475" cy="719976"/>
          </a:xfrm>
        </p:spPr>
        <p:txBody>
          <a:bodyPr rIns="1036800"/>
          <a:lstStyle>
            <a:lvl1pPr>
              <a:defRPr sz="2200" b="1" cap="none" baseline="0"/>
            </a:lvl1pPr>
          </a:lstStyle>
          <a:p>
            <a:r>
              <a:rPr lang="da-DK" dirty="0" smtClean="0"/>
              <a:t>KLIK HER FOR AT TILFØJE TITEL</a:t>
            </a:r>
            <a:endParaRPr lang="da-DK" dirty="0"/>
          </a:p>
        </p:txBody>
      </p:sp>
      <p:sp>
        <p:nvSpPr>
          <p:cNvPr id="3" name="Content Placeholder 2"/>
          <p:cNvSpPr>
            <a:spLocks noGrp="1"/>
          </p:cNvSpPr>
          <p:nvPr>
            <p:ph idx="1" hasCustomPrompt="1"/>
          </p:nvPr>
        </p:nvSpPr>
        <p:spPr/>
        <p:txBody>
          <a:bodyPr rIns="1036800"/>
          <a:lstStyle>
            <a:lvl1pPr>
              <a:defRPr sz="1000"/>
            </a:lvl1pPr>
            <a:lvl2pPr>
              <a:defRPr sz="1000"/>
            </a:lvl2pPr>
            <a:lvl3pPr>
              <a:defRPr sz="1000"/>
            </a:lvl3pPr>
            <a:lvl4pPr>
              <a:defRPr sz="1000"/>
            </a:lvl4pPr>
            <a:lvl5pPr>
              <a:defRPr sz="1000"/>
            </a:lvl5pPr>
          </a:lstStyle>
          <a:p>
            <a:pPr lvl="0"/>
            <a:r>
              <a:rPr lang="da-DK" dirty="0"/>
              <a:t>Klik her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p>
            <a:fld id="{7D610E53-7ABE-4E8C-90D7-79BEA3CCB293}" type="datetime1">
              <a:rPr lang="da-DK" smtClean="0"/>
              <a:pPr/>
              <a:t>09-12-2020</a:t>
            </a:fld>
            <a:endParaRPr lang="da-DK" dirty="0"/>
          </a:p>
        </p:txBody>
      </p:sp>
      <p:sp>
        <p:nvSpPr>
          <p:cNvPr id="5" name="Footer Placeholder 4"/>
          <p:cNvSpPr>
            <a:spLocks noGrp="1"/>
          </p:cNvSpPr>
          <p:nvPr>
            <p:ph type="ftr" sz="quarter" idx="11"/>
          </p:nvPr>
        </p:nvSpPr>
        <p:spPr/>
        <p:txBody>
          <a:bodyPr/>
          <a:lstStyle/>
          <a:p>
            <a:r>
              <a:rPr lang="da-DK" dirty="0" smtClean="0">
                <a:solidFill>
                  <a:srgbClr val="000000"/>
                </a:solidFill>
              </a:rPr>
              <a:t>Skriv </a:t>
            </a:r>
            <a:r>
              <a:rPr lang="da-DK" dirty="0" err="1" smtClean="0">
                <a:solidFill>
                  <a:srgbClr val="000000"/>
                </a:solidFill>
              </a:rPr>
              <a:t>Anm</a:t>
            </a:r>
            <a:r>
              <a:rPr lang="da-DK" dirty="0" smtClean="0">
                <a:solidFill>
                  <a:srgbClr val="000000"/>
                </a:solidFill>
              </a:rPr>
              <a:t>.: eller kilde</a:t>
            </a:r>
            <a:endParaRPr lang="da-DK" dirty="0">
              <a:solidFill>
                <a:srgbClr val="000000"/>
              </a:solidFill>
            </a:endParaRPr>
          </a:p>
        </p:txBody>
      </p:sp>
      <p:sp>
        <p:nvSpPr>
          <p:cNvPr id="6" name="Slide Number Placeholder 5"/>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Pladsholder til tekst 2"/>
          <p:cNvSpPr>
            <a:spLocks noGrp="1"/>
          </p:cNvSpPr>
          <p:nvPr>
            <p:ph type="body" sz="quarter" idx="13" hasCustomPrompt="1"/>
          </p:nvPr>
        </p:nvSpPr>
        <p:spPr>
          <a:xfrm>
            <a:off x="695400" y="147990"/>
            <a:ext cx="7740650" cy="184666"/>
          </a:xfrm>
        </p:spPr>
        <p:txBody>
          <a:bodyPr/>
          <a:lstStyle>
            <a:lvl1pPr marL="0" indent="0">
              <a:buNone/>
              <a:defRPr sz="1200" baseline="0">
                <a:solidFill>
                  <a:srgbClr val="031D5C"/>
                </a:solidFill>
              </a:defRPr>
            </a:lvl1pPr>
          </a:lstStyle>
          <a:p>
            <a:r>
              <a:rPr lang="da-DK" dirty="0" smtClean="0"/>
              <a:t>KLIK FOR AT TILFØJE TEKST</a:t>
            </a:r>
            <a:endParaRPr lang="da-DK" dirty="0"/>
          </a:p>
        </p:txBody>
      </p:sp>
    </p:spTree>
    <p:extLst>
      <p:ext uri="{BB962C8B-B14F-4D97-AF65-F5344CB8AC3E}">
        <p14:creationId xmlns:p14="http://schemas.microsoft.com/office/powerpoint/2010/main" val="2555681186"/>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9. december 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342392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9. december 2020</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6392297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9. december 2020</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7840560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9. december 2020</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18375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Statement    (mere tekst)">
    <p:spTree>
      <p:nvGrpSpPr>
        <p:cNvPr id="1" name=""/>
        <p:cNvGrpSpPr/>
        <p:nvPr/>
      </p:nvGrpSpPr>
      <p:grpSpPr>
        <a:xfrm>
          <a:off x="0" y="0"/>
          <a:ext cx="0" cy="0"/>
          <a:chOff x="0" y="0"/>
          <a:chExt cx="0" cy="0"/>
        </a:xfrm>
      </p:grpSpPr>
      <p:sp>
        <p:nvSpPr>
          <p:cNvPr id="6" name="Baggrund"/>
          <p:cNvSpPr>
            <a:spLocks noChangeArrowheads="1"/>
          </p:cNvSpPr>
          <p:nvPr userDrawn="1"/>
        </p:nvSpPr>
        <p:spPr bwMode="auto">
          <a:xfrm>
            <a:off x="179388" y="180975"/>
            <a:ext cx="11830050" cy="6496050"/>
          </a:xfrm>
          <a:prstGeom prst="rect">
            <a:avLst/>
          </a:prstGeom>
          <a:solidFill>
            <a:schemeClr val="tx2"/>
          </a:solidFill>
          <a:ln>
            <a:noFill/>
          </a:ln>
          <a:effectLst/>
        </p:spPr>
        <p:txBody>
          <a:bodyPr wrap="none" lIns="0" tIns="0" rIns="0" bIns="0" anchor="ctr"/>
          <a:lstStyle/>
          <a:p>
            <a:endParaRPr lang="da-DK" sz="1700" dirty="0"/>
          </a:p>
        </p:txBody>
      </p:sp>
      <p:sp>
        <p:nvSpPr>
          <p:cNvPr id="2" name="Title 1"/>
          <p:cNvSpPr>
            <a:spLocks noGrp="1"/>
          </p:cNvSpPr>
          <p:nvPr>
            <p:ph type="title" hasCustomPrompt="1"/>
          </p:nvPr>
        </p:nvSpPr>
        <p:spPr>
          <a:xfrm>
            <a:off x="702668" y="1052825"/>
            <a:ext cx="10784481" cy="4870846"/>
          </a:xfrm>
        </p:spPr>
        <p:txBody>
          <a:bodyPr/>
          <a:lstStyle>
            <a:lvl1pPr>
              <a:lnSpc>
                <a:spcPct val="100000"/>
              </a:lnSpc>
              <a:spcBef>
                <a:spcPts val="0"/>
              </a:spcBef>
              <a:defRPr sz="3200">
                <a:solidFill>
                  <a:schemeClr val="bg1"/>
                </a:solidFill>
              </a:defRPr>
            </a:lvl1pPr>
          </a:lstStyle>
          <a:p>
            <a:r>
              <a:rPr lang="da-DK" dirty="0"/>
              <a:t>Klik her for at tilføje tekst</a:t>
            </a:r>
          </a:p>
        </p:txBody>
      </p:sp>
      <p:sp>
        <p:nvSpPr>
          <p:cNvPr id="4" name="Date Placeholder 3"/>
          <p:cNvSpPr>
            <a:spLocks noGrp="1"/>
          </p:cNvSpPr>
          <p:nvPr>
            <p:ph type="dt" sz="half" idx="10"/>
          </p:nvPr>
        </p:nvSpPr>
        <p:spPr/>
        <p:txBody>
          <a:bodyPr/>
          <a:lstStyle/>
          <a:p>
            <a:fld id="{D709F18B-C64D-467D-95E0-03999A31A181}" type="datetime1">
              <a:rPr lang="da-DK" smtClean="0"/>
              <a:t>09-12-2020</a:t>
            </a:fld>
            <a:endParaRPr lang="da-DK" dirty="0"/>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da-DK" dirty="0"/>
          </a:p>
        </p:txBody>
      </p:sp>
      <p:sp>
        <p:nvSpPr>
          <p:cNvPr id="10" name="Slide Number Placeholder 9"/>
          <p:cNvSpPr>
            <a:spLocks noGrp="1"/>
          </p:cNvSpPr>
          <p:nvPr>
            <p:ph type="sldNum" sz="quarter" idx="12"/>
          </p:nvPr>
        </p:nvSpPr>
        <p:spPr/>
        <p:txBody>
          <a:bodyPr/>
          <a:lstStyle/>
          <a:p>
            <a:fld id="{80AE25ED-097C-4BDC-A7CE-FA97BD9CA3B5}" type="slidenum">
              <a:rPr lang="da-DK" smtClean="0"/>
              <a:pPr/>
              <a:t>‹nr.›</a:t>
            </a:fld>
            <a:endParaRPr lang="da-DK" dirty="0"/>
          </a:p>
        </p:txBody>
      </p:sp>
      <p:sp>
        <p:nvSpPr>
          <p:cNvPr id="11" name="Slide Number Placeholder 5 (FAST)"/>
          <p:cNvSpPr txBox="1">
            <a:spLocks/>
          </p:cNvSpPr>
          <p:nvPr userDrawn="1"/>
        </p:nvSpPr>
        <p:spPr>
          <a:xfrm>
            <a:off x="702668" y="6386400"/>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Logo hvid">
            <a:extLst>
              <a:ext uri="{FF2B5EF4-FFF2-40B4-BE49-F238E27FC236}">
                <a16:creationId xmlns:a16="http://schemas.microsoft.com/office/drawing/2014/main" id="{CB33F9C0-0B65-4993-B14B-C55BD270E91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79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9. december 2020</a:t>
            </a:fld>
            <a:endParaRPr lang="da-DK" dirty="0"/>
          </a:p>
        </p:txBody>
      </p:sp>
    </p:spTree>
    <p:extLst>
      <p:ext uri="{BB962C8B-B14F-4D97-AF65-F5344CB8AC3E}">
        <p14:creationId xmlns:p14="http://schemas.microsoft.com/office/powerpoint/2010/main" val="1030016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6797383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9. december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326448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9. december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7002700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9. december 2020</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8305995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9. december 2020</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19040970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9. december 2020</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9551373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6AF4479B-0355-4C94-B49B-FA0F61B2E61F}"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9204035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7708568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9. december 2020</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67619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vmlDrawing" Target="../drawings/vmlDrawing2.vml"/><Relationship Id="rId3" Type="http://schemas.openxmlformats.org/officeDocument/2006/relationships/slideLayout" Target="../slideLayouts/slideLayout19.xml"/><Relationship Id="rId21" Type="http://schemas.openxmlformats.org/officeDocument/2006/relationships/oleObject" Target="../embeddings/oleObject2.bin"/><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ags" Target="../tags/tag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2.emf"/><Relationship Id="rId10" Type="http://schemas.openxmlformats.org/officeDocument/2006/relationships/slideLayout" Target="../slideLayouts/slideLayout26.xml"/><Relationship Id="rId19" Type="http://schemas.openxmlformats.org/officeDocument/2006/relationships/tags" Target="../tags/tag4.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vmlDrawing" Target="../drawings/vmlDrawing3.vml"/><Relationship Id="rId3" Type="http://schemas.openxmlformats.org/officeDocument/2006/relationships/slideLayout" Target="../slideLayouts/slideLayout35.xml"/><Relationship Id="rId21" Type="http://schemas.openxmlformats.org/officeDocument/2006/relationships/oleObject" Target="../embeddings/oleObject3.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7.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2.emf"/><Relationship Id="rId10" Type="http://schemas.openxmlformats.org/officeDocument/2006/relationships/slideLayout" Target="../slideLayouts/slideLayout42.xml"/><Relationship Id="rId19" Type="http://schemas.openxmlformats.org/officeDocument/2006/relationships/tags" Target="../tags/tag6.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5.emf"/><Relationship Id="rId3" Type="http://schemas.openxmlformats.org/officeDocument/2006/relationships/slideLayout" Target="../slideLayouts/slideLayout51.xml"/><Relationship Id="rId21" Type="http://schemas.openxmlformats.org/officeDocument/2006/relationships/vmlDrawing" Target="../drawings/vmlDrawing4.v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4.emf"/><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oleObject" Target="../embeddings/oleObject4.bin"/><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tags" Target="../tags/tag9.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ags" Target="../tags/tag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ags" Target="../tags/tag15.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image" Target="../media/image2.emf"/><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vmlDrawing" Target="../drawings/vmlDrawing9.v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image" Target="../media/image7.emf"/><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oleObject" Target="../embeddings/oleObject9.bin"/><Relationship Id="rId10" Type="http://schemas.openxmlformats.org/officeDocument/2006/relationships/slideLayout" Target="../slideLayouts/slideLayout77.xml"/><Relationship Id="rId19" Type="http://schemas.openxmlformats.org/officeDocument/2006/relationships/theme" Target="../theme/theme5.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tags" Target="../tags/tag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tags" Target="../tags/tag22.xml"/><Relationship Id="rId39" Type="http://schemas.openxmlformats.org/officeDocument/2006/relationships/image" Target="../media/image1.emf"/><Relationship Id="rId3" Type="http://schemas.openxmlformats.org/officeDocument/2006/relationships/slideLayout" Target="../slideLayouts/slideLayout88.xml"/><Relationship Id="rId21" Type="http://schemas.openxmlformats.org/officeDocument/2006/relationships/slideLayout" Target="../slideLayouts/slideLayout106.xml"/><Relationship Id="rId34" Type="http://schemas.openxmlformats.org/officeDocument/2006/relationships/tags" Target="../tags/tag30.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tags" Target="../tags/tag21.xml"/><Relationship Id="rId33" Type="http://schemas.openxmlformats.org/officeDocument/2006/relationships/tags" Target="../tags/tag29.xml"/><Relationship Id="rId38" Type="http://schemas.openxmlformats.org/officeDocument/2006/relationships/oleObject" Target="../embeddings/oleObject12.bin"/><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tags" Target="../tags/tag2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tags" Target="../tags/tag20.xml"/><Relationship Id="rId32" Type="http://schemas.openxmlformats.org/officeDocument/2006/relationships/tags" Target="../tags/tag28.xml"/><Relationship Id="rId37" Type="http://schemas.openxmlformats.org/officeDocument/2006/relationships/tags" Target="../tags/tag33.xml"/><Relationship Id="rId40" Type="http://schemas.openxmlformats.org/officeDocument/2006/relationships/image" Target="../media/image8.emf"/><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vmlDrawing" Target="../drawings/vmlDrawing12.vml"/><Relationship Id="rId28" Type="http://schemas.openxmlformats.org/officeDocument/2006/relationships/tags" Target="../tags/tag24.xml"/><Relationship Id="rId36" Type="http://schemas.openxmlformats.org/officeDocument/2006/relationships/tags" Target="../tags/tag32.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tags" Target="../tags/tag27.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theme" Target="../theme/theme6.xml"/><Relationship Id="rId27" Type="http://schemas.openxmlformats.org/officeDocument/2006/relationships/tags" Target="../tags/tag23.xml"/><Relationship Id="rId30" Type="http://schemas.openxmlformats.org/officeDocument/2006/relationships/tags" Target="../tags/tag26.xml"/><Relationship Id="rId35" Type="http://schemas.openxmlformats.org/officeDocument/2006/relationships/tags" Target="../tags/tag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9"/>
            </p:custDataLst>
            <p:extLst>
              <p:ext uri="{D42A27DB-BD31-4B8C-83A1-F6EECF244321}">
                <p14:modId xmlns:p14="http://schemas.microsoft.com/office/powerpoint/2010/main" val="157567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6" name="think-cell Slide" r:id="rId21" imgW="530" imgH="531" progId="TCLayout.ActiveDocument.1">
                  <p:embed/>
                </p:oleObj>
              </mc:Choice>
              <mc:Fallback>
                <p:oleObj name="think-cell Slide" r:id="rId21" imgW="530" imgH="531"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0"/>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a:extLst>
              <a:ext uri="{FF2B5EF4-FFF2-40B4-BE49-F238E27FC236}">
                <a16:creationId xmlns:a16="http://schemas.microsoft.com/office/drawing/2014/main" id="{F007EA09-6085-4607-A0DB-293B2B24297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09-12-2020</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738" r:id="rId3"/>
    <p:sldLayoutId id="2147483739" r:id="rId4"/>
    <p:sldLayoutId id="2147483658" r:id="rId5"/>
    <p:sldLayoutId id="2147483729" r:id="rId6"/>
    <p:sldLayoutId id="2147483730" r:id="rId7"/>
    <p:sldLayoutId id="2147483720" r:id="rId8"/>
    <p:sldLayoutId id="2147483691" r:id="rId9"/>
    <p:sldLayoutId id="2147483741" r:id="rId10"/>
    <p:sldLayoutId id="2147483732" r:id="rId11"/>
    <p:sldLayoutId id="2147483740" r:id="rId12"/>
    <p:sldLayoutId id="2147483735" r:id="rId13"/>
    <p:sldLayoutId id="2147483661" r:id="rId14"/>
    <p:sldLayoutId id="2147483727" r:id="rId15"/>
    <p:sldLayoutId id="2147483736"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userDrawn="1">
          <p15:clr>
            <a:srgbClr val="F26B43"/>
          </p15:clr>
        </p15:guide>
        <p15:guide id="2" pos="7236" userDrawn="1">
          <p15:clr>
            <a:srgbClr val="F26B43"/>
          </p15:clr>
        </p15:guide>
        <p15:guide id="4" orient="horz" pos="913" userDrawn="1">
          <p15:clr>
            <a:srgbClr val="F26B43"/>
          </p15:clr>
        </p15:guide>
        <p15:guide id="5" orient="horz" pos="3725" userDrawn="1">
          <p15:clr>
            <a:srgbClr val="F26B43"/>
          </p15:clr>
        </p15:guide>
        <p15:guide id="6" pos="113" userDrawn="1">
          <p15:clr>
            <a:srgbClr val="A4A3A4"/>
          </p15:clr>
        </p15:guide>
        <p15:guide id="7" orient="horz" pos="113" userDrawn="1">
          <p15:clr>
            <a:srgbClr val="A4A3A4"/>
          </p15:clr>
        </p15:guide>
        <p15:guide id="8" pos="7565" userDrawn="1">
          <p15:clr>
            <a:srgbClr val="A4A3A4"/>
          </p15:clr>
        </p15:guide>
        <p15:guide id="9" orient="horz" pos="4206" userDrawn="1">
          <p15:clr>
            <a:srgbClr val="A4A3A4"/>
          </p15:clr>
        </p15:guide>
        <p15:guide id="10" orient="horz" pos="2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9"/>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 name="think-cell Slide" r:id="rId21" imgW="530" imgH="531" progId="TCLayout.ActiveDocument.1">
                  <p:embed/>
                </p:oleObj>
              </mc:Choice>
              <mc:Fallback>
                <p:oleObj name="think-cell Slide" r:id="rId21" imgW="530" imgH="531" progId="TCLayout.ActiveDocument.1">
                  <p:embed/>
                  <p:pic>
                    <p:nvPicPr>
                      <p:cNvPr id="4" name="Objekt 3"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0"/>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a:extLst>
              <a:ext uri="{FF2B5EF4-FFF2-40B4-BE49-F238E27FC236}">
                <a16:creationId xmlns:a16="http://schemas.microsoft.com/office/drawing/2014/main" id="{F007EA09-6085-4607-A0DB-293B2B24297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09-12-2020</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26835541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p15:clr>
            <a:srgbClr val="F26B43"/>
          </p15:clr>
        </p15:guide>
        <p15:guide id="2" pos="7236">
          <p15:clr>
            <a:srgbClr val="F26B43"/>
          </p15:clr>
        </p15:guide>
        <p15:guide id="4" orient="horz" pos="913">
          <p15:clr>
            <a:srgbClr val="F26B43"/>
          </p15:clr>
        </p15:guide>
        <p15:guide id="5" orient="horz" pos="3725">
          <p15:clr>
            <a:srgbClr val="F26B43"/>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19"/>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 name="think-cell Slide" r:id="rId21" imgW="530" imgH="531" progId="TCLayout.ActiveDocument.1">
                  <p:embed/>
                </p:oleObj>
              </mc:Choice>
              <mc:Fallback>
                <p:oleObj name="think-cell Slide" r:id="rId21" imgW="530" imgH="531" progId="TCLayout.ActiveDocument.1">
                  <p:embed/>
                  <p:pic>
                    <p:nvPicPr>
                      <p:cNvPr id="4" name="Objekt 3" hidden="1"/>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0"/>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a:extLst>
              <a:ext uri="{FF2B5EF4-FFF2-40B4-BE49-F238E27FC236}">
                <a16:creationId xmlns:a16="http://schemas.microsoft.com/office/drawing/2014/main" id="{F007EA09-6085-4607-A0DB-293B2B24297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09-12-2020</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9951827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p15:clr>
            <a:srgbClr val="F26B43"/>
          </p15:clr>
        </p15:guide>
        <p15:guide id="2" pos="7236">
          <p15:clr>
            <a:srgbClr val="F26B43"/>
          </p15:clr>
        </p15:guide>
        <p15:guide id="4" orient="horz" pos="913">
          <p15:clr>
            <a:srgbClr val="F26B43"/>
          </p15:clr>
        </p15:guide>
        <p15:guide id="5" orient="horz" pos="3725">
          <p15:clr>
            <a:srgbClr val="F26B43"/>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0" name="think-cell Slide" r:id="rId24" imgW="216" imgH="216" progId="TCLayout.ActiveDocument.1">
                  <p:embed/>
                </p:oleObj>
              </mc:Choice>
              <mc:Fallback>
                <p:oleObj name="think-cell Slide" r:id="rId24" imgW="216" imgH="216" progId="TCLayout.ActiveDocument.1">
                  <p:embed/>
                  <p:pic>
                    <p:nvPicPr>
                      <p:cNvPr id="4" name="Objekt 3"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pPr>
            <a:endParaRPr kumimoji="0" lang="da-DK" sz="2200" b="1" i="0" u="none" strike="noStrike" cap="none" normalizeH="0" baseline="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descr="U:\Moderniseringsstyrelsen\Jobs\3589_Koncernfaelles skabelonloesning i FM styrelser\Received\Work\MODST_Logo.emf">
            <a:extLst>
              <a:ext uri="{FF2B5EF4-FFF2-40B4-BE49-F238E27FC236}">
                <a16:creationId xmlns:a16="http://schemas.microsoft.com/office/drawing/2014/main" id="{F007EA09-6085-4607-A0DB-293B2B242977}"/>
              </a:ext>
            </a:extLst>
          </p:cNvPr>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9336005" y="6096948"/>
            <a:ext cx="2154321"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7" y="620688"/>
            <a:ext cx="1078547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9" y="1485232"/>
            <a:ext cx="10784482" cy="439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09-12-2020</a:t>
            </a:fld>
            <a:endParaRPr lang="da-DK" dirty="0"/>
          </a:p>
        </p:txBody>
      </p:sp>
      <p:sp>
        <p:nvSpPr>
          <p:cNvPr id="13" name="Slide Number Placeholder 5 (FAST)"/>
          <p:cNvSpPr txBox="1">
            <a:spLocks/>
          </p:cNvSpPr>
          <p:nvPr/>
        </p:nvSpPr>
        <p:spPr>
          <a:xfrm>
            <a:off x="702670"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00463165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200" b="1"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1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0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p15:clr>
            <a:srgbClr val="F26B43"/>
          </p15:clr>
        </p15:guide>
        <p15:guide id="2" pos="7236">
          <p15:clr>
            <a:srgbClr val="F26B43"/>
          </p15:clr>
        </p15:guide>
        <p15:guide id="4" orient="horz" pos="913">
          <p15:clr>
            <a:srgbClr val="F26B43"/>
          </p15:clr>
        </p15:guide>
        <p15:guide id="5" orient="horz" pos="3725">
          <p15:clr>
            <a:srgbClr val="F26B43"/>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1"/>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2" name="think-cell Slide" r:id="rId23" imgW="353" imgH="353" progId="TCLayout.ActiveDocument.1">
                  <p:embed/>
                </p:oleObj>
              </mc:Choice>
              <mc:Fallback>
                <p:oleObj name="think-cell Slide" r:id="rId23" imgW="353" imgH="353" progId="TCLayout.ActiveDocument.1">
                  <p:embed/>
                  <p:pic>
                    <p:nvPicPr>
                      <p:cNvPr id="4" name="Objekt 3"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ktangel 1" hidden="1"/>
          <p:cNvSpPr/>
          <p:nvPr userDrawn="1">
            <p:custDataLst>
              <p:tags r:id="rId22"/>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pPr>
            <a:endParaRPr kumimoji="0" lang="da-DK" sz="3200" b="0" i="0" u="none" strike="noStrike" cap="none" normalizeH="0" baseline="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pic>
        <p:nvPicPr>
          <p:cNvPr id="10" name="Logo">
            <a:extLst>
              <a:ext uri="{FF2B5EF4-FFF2-40B4-BE49-F238E27FC236}">
                <a16:creationId xmlns:a16="http://schemas.microsoft.com/office/drawing/2014/main" id="{F007EA09-6085-4607-A0DB-293B2B24297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p:blipFill>
        <p:spPr bwMode="auto">
          <a:xfrm>
            <a:off x="9947740" y="6096948"/>
            <a:ext cx="1538920" cy="4068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01675" y="361840"/>
            <a:ext cx="10785475"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p:txBody>
      </p:sp>
      <p:sp>
        <p:nvSpPr>
          <p:cNvPr id="1027" name="Rectangle 3"/>
          <p:cNvSpPr>
            <a:spLocks noGrp="1" noChangeArrowheads="1"/>
          </p:cNvSpPr>
          <p:nvPr>
            <p:ph type="body" idx="1"/>
          </p:nvPr>
        </p:nvSpPr>
        <p:spPr bwMode="auto">
          <a:xfrm>
            <a:off x="702667" y="1449388"/>
            <a:ext cx="10784483" cy="4464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TextBox 17"/>
          <p:cNvSpPr txBox="1">
            <a:spLocks noChangeArrowheads="1"/>
          </p:cNvSpPr>
          <p:nvPr/>
        </p:nvSpPr>
        <p:spPr bwMode="auto">
          <a:xfrm>
            <a:off x="-2400944" y="6015004"/>
            <a:ext cx="2282411" cy="82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108000"/>
              </a:lnSpc>
              <a:spcBef>
                <a:spcPts val="600"/>
              </a:spcBef>
            </a:pPr>
            <a:r>
              <a:rPr lang="da-DK" sz="900" b="1" noProof="1">
                <a:solidFill>
                  <a:schemeClr val="tx1">
                    <a:lumMod val="65000"/>
                    <a:lumOff val="35000"/>
                  </a:schemeClr>
                </a:solidFill>
              </a:rPr>
              <a:t>Indsæt tekst i sidefod</a:t>
            </a:r>
          </a:p>
          <a:p>
            <a:pPr algn="r">
              <a:lnSpc>
                <a:spcPct val="108000"/>
              </a:lnSpc>
              <a:spcBef>
                <a:spcPts val="600"/>
              </a:spcBef>
            </a:pPr>
            <a:r>
              <a:rPr lang="da-DK" sz="900" b="1" noProof="1">
                <a:solidFill>
                  <a:schemeClr val="tx1">
                    <a:lumMod val="65000"/>
                    <a:lumOff val="35000"/>
                  </a:schemeClr>
                </a:solidFill>
              </a:rPr>
              <a:t>1. </a:t>
            </a:r>
            <a:r>
              <a:rPr lang="da-DK" sz="900" noProof="1">
                <a:solidFill>
                  <a:schemeClr val="tx1">
                    <a:lumMod val="65000"/>
                    <a:lumOff val="35000"/>
                  </a:schemeClr>
                </a:solidFill>
              </a:rPr>
              <a:t>Vælg </a:t>
            </a:r>
            <a:r>
              <a:rPr lang="da-DK" sz="900" b="1" noProof="1">
                <a:solidFill>
                  <a:schemeClr val="tx1">
                    <a:lumMod val="65000"/>
                    <a:lumOff val="35000"/>
                  </a:schemeClr>
                </a:solidFill>
              </a:rPr>
              <a:t>Indsæt</a:t>
            </a:r>
            <a:r>
              <a:rPr lang="da-DK" sz="900" noProof="1">
                <a:solidFill>
                  <a:schemeClr val="tx1">
                    <a:lumMod val="65000"/>
                    <a:lumOff val="35000"/>
                  </a:schemeClr>
                </a:solidFill>
              </a:rPr>
              <a:t> i top menuen</a:t>
            </a:r>
            <a:br>
              <a:rPr lang="da-DK" sz="900" noProof="1">
                <a:solidFill>
                  <a:schemeClr val="tx1">
                    <a:lumMod val="65000"/>
                    <a:lumOff val="35000"/>
                  </a:schemeClr>
                </a:solidFill>
              </a:rPr>
            </a:br>
            <a:r>
              <a:rPr lang="da-DK" sz="900" b="1" noProof="1">
                <a:solidFill>
                  <a:schemeClr val="tx1">
                    <a:lumMod val="65000"/>
                    <a:lumOff val="35000"/>
                  </a:schemeClr>
                </a:solidFill>
              </a:rPr>
              <a:t>2. </a:t>
            </a:r>
            <a:r>
              <a:rPr lang="da-DK" sz="900" noProof="1">
                <a:solidFill>
                  <a:schemeClr val="tx1">
                    <a:lumMod val="65000"/>
                    <a:lumOff val="35000"/>
                  </a:schemeClr>
                </a:solidFill>
              </a:rPr>
              <a:t>Vælg </a:t>
            </a:r>
            <a:r>
              <a:rPr lang="da-DK" sz="900" b="1" noProof="1">
                <a:solidFill>
                  <a:schemeClr val="tx1">
                    <a:lumMod val="65000"/>
                    <a:lumOff val="35000"/>
                  </a:schemeClr>
                </a:solidFill>
              </a:rPr>
              <a:t>Sidehoved og Sidefod</a:t>
            </a:r>
            <a:r>
              <a:rPr lang="da-DK" sz="900" b="0" noProof="1">
                <a:solidFill>
                  <a:schemeClr val="tx1">
                    <a:lumMod val="65000"/>
                    <a:lumOff val="35000"/>
                  </a:schemeClr>
                </a:solidFill>
              </a:rPr>
              <a:t/>
            </a:r>
            <a:br>
              <a:rPr lang="da-DK" sz="900" b="0" noProof="1">
                <a:solidFill>
                  <a:schemeClr val="tx1">
                    <a:lumMod val="65000"/>
                    <a:lumOff val="35000"/>
                  </a:schemeClr>
                </a:solidFill>
              </a:rPr>
            </a:br>
            <a:r>
              <a:rPr lang="da-DK" sz="900" b="1" noProof="1">
                <a:solidFill>
                  <a:schemeClr val="tx1">
                    <a:lumMod val="65000"/>
                    <a:lumOff val="35000"/>
                  </a:schemeClr>
                </a:solidFill>
              </a:rPr>
              <a:t>3. </a:t>
            </a:r>
            <a:r>
              <a:rPr lang="da-DK" sz="900" noProof="1">
                <a:solidFill>
                  <a:schemeClr val="tx1">
                    <a:lumMod val="65000"/>
                    <a:lumOff val="35000"/>
                  </a:schemeClr>
                </a:solidFill>
              </a:rPr>
              <a:t>Skriv titel på præsentation ind i tekstfeltet</a:t>
            </a:r>
            <a:br>
              <a:rPr lang="da-DK" sz="900" noProof="1">
                <a:solidFill>
                  <a:schemeClr val="tx1">
                    <a:lumMod val="65000"/>
                    <a:lumOff val="35000"/>
                  </a:schemeClr>
                </a:solidFill>
              </a:rPr>
            </a:br>
            <a:r>
              <a:rPr lang="da-DK" sz="900" b="1" noProof="1">
                <a:solidFill>
                  <a:schemeClr val="tx1">
                    <a:lumMod val="65000"/>
                    <a:lumOff val="35000"/>
                  </a:schemeClr>
                </a:solidFill>
              </a:rPr>
              <a:t>4. </a:t>
            </a:r>
            <a:r>
              <a:rPr lang="da-DK" sz="900" noProof="1">
                <a:solidFill>
                  <a:schemeClr val="tx1">
                    <a:lumMod val="65000"/>
                    <a:lumOff val="35000"/>
                  </a:schemeClr>
                </a:solidFill>
              </a:rPr>
              <a:t>Tryk </a:t>
            </a:r>
            <a:r>
              <a:rPr lang="da-DK" sz="900" b="1" noProof="1">
                <a:solidFill>
                  <a:schemeClr val="tx1">
                    <a:lumMod val="65000"/>
                    <a:lumOff val="35000"/>
                  </a:schemeClr>
                </a:solidFill>
              </a:rPr>
              <a:t>Anvend på alle</a:t>
            </a:r>
            <a:endParaRPr lang="da-DK" sz="900" noProof="1">
              <a:solidFill>
                <a:schemeClr val="tx1">
                  <a:lumMod val="65000"/>
                  <a:lumOff val="35000"/>
                </a:schemeClr>
              </a:solidFill>
            </a:endParaRPr>
          </a:p>
        </p:txBody>
      </p:sp>
      <p:sp>
        <p:nvSpPr>
          <p:cNvPr id="3" name="Date Placeholder 2"/>
          <p:cNvSpPr>
            <a:spLocks noGrp="1"/>
          </p:cNvSpPr>
          <p:nvPr>
            <p:ph type="dt" sz="half" idx="2"/>
          </p:nvPr>
        </p:nvSpPr>
        <p:spPr>
          <a:xfrm>
            <a:off x="0" y="6912000"/>
            <a:ext cx="0" cy="0"/>
          </a:xfrm>
          <a:prstGeom prst="rect">
            <a:avLst/>
          </a:prstGeom>
        </p:spPr>
        <p:txBody>
          <a:bodyPr vert="horz" lIns="91440" tIns="45720" rIns="91440" bIns="45720" rtlCol="0" anchor="ctr"/>
          <a:lstStyle>
            <a:lvl1pPr algn="l">
              <a:defRPr sz="100">
                <a:noFill/>
              </a:defRPr>
            </a:lvl1pPr>
          </a:lstStyle>
          <a:p>
            <a:fld id="{D709F18B-C64D-467D-95E0-03999A31A181}" type="datetime1">
              <a:rPr lang="da-DK" smtClean="0"/>
              <a:t>09-12-2020</a:t>
            </a:fld>
            <a:endParaRPr lang="da-DK" dirty="0"/>
          </a:p>
        </p:txBody>
      </p:sp>
      <p:sp>
        <p:nvSpPr>
          <p:cNvPr id="12" name="Footer Placeholder 1"/>
          <p:cNvSpPr>
            <a:spLocks noGrp="1"/>
          </p:cNvSpPr>
          <p:nvPr>
            <p:ph type="ftr" sz="quarter" idx="3"/>
          </p:nvPr>
        </p:nvSpPr>
        <p:spPr>
          <a:xfrm>
            <a:off x="1029600" y="6385399"/>
            <a:ext cx="3794400" cy="333956"/>
          </a:xfrm>
          <a:prstGeom prst="rect">
            <a:avLst/>
          </a:prstGeom>
        </p:spPr>
        <p:txBody>
          <a:bodyPr vert="horz" lIns="0" tIns="0" rIns="0" bIns="0" rtlCol="0" anchor="t" anchorCtr="0"/>
          <a:lstStyle>
            <a:lvl1pPr algn="l">
              <a:defRPr sz="900" b="0">
                <a:solidFill>
                  <a:schemeClr val="tx1"/>
                </a:solidFill>
              </a:defRPr>
            </a:lvl1pPr>
          </a:lstStyle>
          <a:p>
            <a:endParaRPr lang="da-DK" dirty="0"/>
          </a:p>
        </p:txBody>
      </p:sp>
      <p:sp>
        <p:nvSpPr>
          <p:cNvPr id="13" name="Slide Number Placeholder 5 (FAST)"/>
          <p:cNvSpPr txBox="1">
            <a:spLocks/>
          </p:cNvSpPr>
          <p:nvPr/>
        </p:nvSpPr>
        <p:spPr>
          <a:xfrm>
            <a:off x="702668" y="6385399"/>
            <a:ext cx="279770" cy="356400"/>
          </a:xfrm>
          <a:prstGeom prst="rect">
            <a:avLst/>
          </a:prstGeom>
        </p:spPr>
        <p:txBody>
          <a:bodyPr vert="horz" lIns="0" tIns="0" rIns="0" bIns="0" rtlCol="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3DFD3FF-FAEA-D841-BBBA-173DB513EC35}" type="slidenum">
              <a:rPr kumimoji="0" lang="da-DK" sz="9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‹nr.›</a:t>
            </a:fld>
            <a:endParaRPr kumimoji="0" lang="da-DK" sz="9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4"/>
          </p:nvPr>
        </p:nvSpPr>
        <p:spPr>
          <a:xfrm>
            <a:off x="0" y="6912000"/>
            <a:ext cx="0" cy="0"/>
          </a:xfrm>
          <a:prstGeom prst="rect">
            <a:avLst/>
          </a:prstGeom>
        </p:spPr>
        <p:txBody>
          <a:bodyPr vert="horz" lIns="0" tIns="0" rIns="0" bIns="0" rtlCol="0" anchor="t" anchorCtr="0"/>
          <a:lstStyle>
            <a:lvl1pPr algn="l">
              <a:defRPr sz="900">
                <a:noFill/>
              </a:defRPr>
            </a:lvl1pPr>
          </a:lstStyle>
          <a:p>
            <a:fld id="{80AE25ED-097C-4BDC-A7CE-FA97BD9CA3B5}" type="slidenum">
              <a:rPr lang="da-DK" smtClean="0"/>
              <a:pPr/>
              <a:t>‹nr.›</a:t>
            </a:fld>
            <a:endParaRPr lang="da-DK" dirty="0"/>
          </a:p>
        </p:txBody>
      </p:sp>
    </p:spTree>
    <p:extLst>
      <p:ext uri="{BB962C8B-B14F-4D97-AF65-F5344CB8AC3E}">
        <p14:creationId xmlns:p14="http://schemas.microsoft.com/office/powerpoint/2010/main" val="306594899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Lst>
  <p:hf hdr="0" ftr="0" dt="0"/>
  <p:txStyles>
    <p:titleStyle>
      <a:lvl1pPr algn="l" rtl="0" eaLnBrk="1" fontAlgn="base" hangingPunct="1">
        <a:lnSpc>
          <a:spcPct val="90000"/>
        </a:lnSpc>
        <a:spcBef>
          <a:spcPct val="0"/>
        </a:spcBef>
        <a:spcAft>
          <a:spcPct val="0"/>
        </a:spcAft>
        <a:defRPr sz="3200" b="0" cap="none" baseline="0">
          <a:solidFill>
            <a:srgbClr val="031D5C"/>
          </a:solidFill>
          <a:latin typeface="+mj-lt"/>
          <a:ea typeface="+mj-ea"/>
          <a:cs typeface="+mj-cs"/>
        </a:defRPr>
      </a:lvl1pPr>
      <a:lvl2pPr algn="l" rtl="0" eaLnBrk="1" fontAlgn="base" hangingPunct="1">
        <a:lnSpc>
          <a:spcPct val="96000"/>
        </a:lnSpc>
        <a:spcBef>
          <a:spcPct val="0"/>
        </a:spcBef>
        <a:spcAft>
          <a:spcPct val="0"/>
        </a:spcAft>
        <a:defRPr sz="2600" b="1">
          <a:solidFill>
            <a:schemeClr val="tx1"/>
          </a:solidFill>
          <a:latin typeface="Arial" charset="0"/>
        </a:defRPr>
      </a:lvl2pPr>
      <a:lvl3pPr algn="l" rtl="0" eaLnBrk="1" fontAlgn="base" hangingPunct="1">
        <a:lnSpc>
          <a:spcPct val="96000"/>
        </a:lnSpc>
        <a:spcBef>
          <a:spcPct val="0"/>
        </a:spcBef>
        <a:spcAft>
          <a:spcPct val="0"/>
        </a:spcAft>
        <a:defRPr sz="2600" b="1">
          <a:solidFill>
            <a:schemeClr val="tx1"/>
          </a:solidFill>
          <a:latin typeface="Arial" charset="0"/>
        </a:defRPr>
      </a:lvl3pPr>
      <a:lvl4pPr algn="l" rtl="0" eaLnBrk="1" fontAlgn="base" hangingPunct="1">
        <a:lnSpc>
          <a:spcPct val="96000"/>
        </a:lnSpc>
        <a:spcBef>
          <a:spcPct val="0"/>
        </a:spcBef>
        <a:spcAft>
          <a:spcPct val="0"/>
        </a:spcAft>
        <a:defRPr sz="2600" b="1">
          <a:solidFill>
            <a:schemeClr val="tx1"/>
          </a:solidFill>
          <a:latin typeface="Arial" charset="0"/>
        </a:defRPr>
      </a:lvl4pPr>
      <a:lvl5pPr algn="l" rtl="0" eaLnBrk="1" fontAlgn="base" hangingPunct="1">
        <a:lnSpc>
          <a:spcPct val="96000"/>
        </a:lnSpc>
        <a:spcBef>
          <a:spcPct val="0"/>
        </a:spcBef>
        <a:spcAft>
          <a:spcPct val="0"/>
        </a:spcAft>
        <a:defRPr sz="2600" b="1">
          <a:solidFill>
            <a:schemeClr val="tx1"/>
          </a:solidFill>
          <a:latin typeface="Arial" charset="0"/>
        </a:defRPr>
      </a:lvl5pPr>
      <a:lvl6pPr marL="457200" algn="l" rtl="0" eaLnBrk="1" fontAlgn="base" hangingPunct="1">
        <a:lnSpc>
          <a:spcPct val="96000"/>
        </a:lnSpc>
        <a:spcBef>
          <a:spcPct val="0"/>
        </a:spcBef>
        <a:spcAft>
          <a:spcPct val="0"/>
        </a:spcAft>
        <a:defRPr sz="2600" b="1">
          <a:solidFill>
            <a:schemeClr val="tx1"/>
          </a:solidFill>
          <a:latin typeface="Arial" charset="0"/>
        </a:defRPr>
      </a:lvl6pPr>
      <a:lvl7pPr marL="914400" algn="l" rtl="0" eaLnBrk="1" fontAlgn="base" hangingPunct="1">
        <a:lnSpc>
          <a:spcPct val="96000"/>
        </a:lnSpc>
        <a:spcBef>
          <a:spcPct val="0"/>
        </a:spcBef>
        <a:spcAft>
          <a:spcPct val="0"/>
        </a:spcAft>
        <a:defRPr sz="2600" b="1">
          <a:solidFill>
            <a:schemeClr val="tx1"/>
          </a:solidFill>
          <a:latin typeface="Arial" charset="0"/>
        </a:defRPr>
      </a:lvl7pPr>
      <a:lvl8pPr marL="1371600" algn="l" rtl="0" eaLnBrk="1" fontAlgn="base" hangingPunct="1">
        <a:lnSpc>
          <a:spcPct val="96000"/>
        </a:lnSpc>
        <a:spcBef>
          <a:spcPct val="0"/>
        </a:spcBef>
        <a:spcAft>
          <a:spcPct val="0"/>
        </a:spcAft>
        <a:defRPr sz="2600" b="1">
          <a:solidFill>
            <a:schemeClr val="tx1"/>
          </a:solidFill>
          <a:latin typeface="Arial" charset="0"/>
        </a:defRPr>
      </a:lvl8pPr>
      <a:lvl9pPr marL="1828800" algn="l" rtl="0" eaLnBrk="1" fontAlgn="base" hangingPunct="1">
        <a:lnSpc>
          <a:spcPct val="96000"/>
        </a:lnSpc>
        <a:spcBef>
          <a:spcPct val="0"/>
        </a:spcBef>
        <a:spcAft>
          <a:spcPct val="0"/>
        </a:spcAft>
        <a:defRPr sz="2600" b="1">
          <a:solidFill>
            <a:schemeClr val="tx1"/>
          </a:solidFill>
          <a:latin typeface="Arial" charset="0"/>
        </a:defRPr>
      </a:lvl9pPr>
    </p:titleStyle>
    <p:body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42">
          <p15:clr>
            <a:srgbClr val="F26B43"/>
          </p15:clr>
        </p15:guide>
        <p15:guide id="2" pos="7236">
          <p15:clr>
            <a:srgbClr val="F26B43"/>
          </p15:clr>
        </p15:guide>
        <p15:guide id="4" orient="horz" pos="913">
          <p15:clr>
            <a:srgbClr val="F26B43"/>
          </p15:clr>
        </p15:guide>
        <p15:guide id="5" orient="horz" pos="3725">
          <p15:clr>
            <a:srgbClr val="F26B43"/>
          </p15:clr>
        </p15:guide>
        <p15:guide id="6" pos="113">
          <p15:clr>
            <a:srgbClr val="A4A3A4"/>
          </p15:clr>
        </p15:guide>
        <p15:guide id="7" orient="horz" pos="113">
          <p15:clr>
            <a:srgbClr val="A4A3A4"/>
          </p15:clr>
        </p15:guide>
        <p15:guide id="8" pos="7565">
          <p15:clr>
            <a:srgbClr val="A4A3A4"/>
          </p15:clr>
        </p15:guide>
        <p15:guide id="9" orient="horz" pos="4206">
          <p15:clr>
            <a:srgbClr val="A4A3A4"/>
          </p15:clr>
        </p15:guide>
        <p15:guide id="10" orient="horz" pos="2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38" imgW="530" imgH="531" progId="TCLayout.ActiveDocument.1">
                  <p:embed/>
                </p:oleObj>
              </mc:Choice>
              <mc:Fallback>
                <p:oleObj name="think-cell Slide" r:id="rId38" imgW="530" imgH="531" progId="TCLayout.ActiveDocument.1">
                  <p:embed/>
                  <p:pic>
                    <p:nvPicPr>
                      <p:cNvPr id="9" name="Objekt 8" hidden="1"/>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7" name="Rektangel 6" hidden="1"/>
          <p:cNvSpPr/>
          <p:nvPr userDrawn="1">
            <p:custDataLst>
              <p:tags r:id="rId25"/>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da-DK" sz="3600" b="0" i="0" baseline="0" noProof="0" dirty="0" err="1" smtClean="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C84C15A5-426F-46F2-8534-459880AD6ACA}" type="datetime2">
              <a:rPr lang="da-DK" smtClean="0"/>
              <a:t>9. december 2020</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6"/>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7"/>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8"/>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9"/>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30"/>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1"/>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2"/>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3"/>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4"/>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5"/>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6"/>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7"/>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75406798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p15:clr>
            <a:srgbClr val="F26B43"/>
          </p15:clr>
        </p15:guide>
        <p15:guide id="2" pos="7339">
          <p15:clr>
            <a:srgbClr val="F26B43"/>
          </p15:clr>
        </p15:guide>
        <p15:guide id="3" orient="horz" pos="340">
          <p15:clr>
            <a:srgbClr val="F26B43"/>
          </p15:clr>
        </p15:guide>
        <p15:guide id="4" orient="horz" pos="3979">
          <p15:clr>
            <a:srgbClr val="F26B43"/>
          </p15:clr>
        </p15:guide>
        <p15:guide id="5" pos="923">
          <p15:clr>
            <a:srgbClr val="F26B43"/>
          </p15:clr>
        </p15:guide>
        <p15:guide id="6" pos="6756">
          <p15:clr>
            <a:srgbClr val="F26B43"/>
          </p15:clr>
        </p15:guide>
        <p15:guide id="7" pos="1506">
          <p15:clr>
            <a:srgbClr val="F26B43"/>
          </p15:clr>
        </p15:guide>
        <p15:guide id="8" pos="2090">
          <p15:clr>
            <a:srgbClr val="F26B43"/>
          </p15:clr>
        </p15:guide>
        <p15:guide id="9" pos="2673">
          <p15:clr>
            <a:srgbClr val="F26B43"/>
          </p15:clr>
        </p15:guide>
        <p15:guide id="10" pos="3256">
          <p15:clr>
            <a:srgbClr val="F26B43"/>
          </p15:clr>
        </p15:guide>
        <p15:guide id="11" pos="3840">
          <p15:clr>
            <a:srgbClr val="F26B43"/>
          </p15:clr>
        </p15:guide>
        <p15:guide id="12" pos="4423">
          <p15:clr>
            <a:srgbClr val="F26B43"/>
          </p15:clr>
        </p15:guide>
        <p15:guide id="13" pos="5006">
          <p15:clr>
            <a:srgbClr val="F26B43"/>
          </p15:clr>
        </p15:guide>
        <p15:guide id="14" pos="5589">
          <p15:clr>
            <a:srgbClr val="F26B43"/>
          </p15:clr>
        </p15:guide>
        <p15:guide id="15" pos="617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35.xml"/><Relationship Id="rId7" Type="http://schemas.openxmlformats.org/officeDocument/2006/relationships/image" Target="../media/image15.emf"/><Relationship Id="rId2" Type="http://schemas.openxmlformats.org/officeDocument/2006/relationships/tags" Target="../tags/tag3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xml"/><Relationship Id="rId4"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51.xml"/><Relationship Id="rId7" Type="http://schemas.openxmlformats.org/officeDocument/2006/relationships/image" Target="../media/image1.emf"/><Relationship Id="rId2" Type="http://schemas.openxmlformats.org/officeDocument/2006/relationships/tags" Target="../tags/tag50.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10.xml"/><Relationship Id="rId4" Type="http://schemas.openxmlformats.org/officeDocument/2006/relationships/slideLayout" Target="../slideLayouts/slideLayout21.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53.xml"/><Relationship Id="rId7" Type="http://schemas.openxmlformats.org/officeDocument/2006/relationships/image" Target="../media/image28.emf"/><Relationship Id="rId2" Type="http://schemas.openxmlformats.org/officeDocument/2006/relationships/tags" Target="../tags/tag52.xml"/><Relationship Id="rId1" Type="http://schemas.openxmlformats.org/officeDocument/2006/relationships/vmlDrawing" Target="../drawings/vmlDrawing23.vml"/><Relationship Id="rId6" Type="http://schemas.openxmlformats.org/officeDocument/2006/relationships/oleObject" Target="../embeddings/oleObject23.bin"/><Relationship Id="rId11" Type="http://schemas.openxmlformats.org/officeDocument/2006/relationships/image" Target="../media/image32.png"/><Relationship Id="rId5" Type="http://schemas.openxmlformats.org/officeDocument/2006/relationships/notesSlide" Target="../notesSlides/notesSlide11.xml"/><Relationship Id="rId10" Type="http://schemas.openxmlformats.org/officeDocument/2006/relationships/image" Target="../media/image31.png"/><Relationship Id="rId4" Type="http://schemas.openxmlformats.org/officeDocument/2006/relationships/slideLayout" Target="../slideLayouts/slideLayout84.xml"/><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4.vml"/><Relationship Id="rId6" Type="http://schemas.openxmlformats.org/officeDocument/2006/relationships/oleObject" Target="../embeddings/oleObject24.bin"/><Relationship Id="rId11" Type="http://schemas.openxmlformats.org/officeDocument/2006/relationships/image" Target="../media/image36.png"/><Relationship Id="rId5" Type="http://schemas.openxmlformats.org/officeDocument/2006/relationships/notesSlide" Target="../notesSlides/notesSlide12.xml"/><Relationship Id="rId10" Type="http://schemas.openxmlformats.org/officeDocument/2006/relationships/image" Target="../media/image35.png"/><Relationship Id="rId4" Type="http://schemas.openxmlformats.org/officeDocument/2006/relationships/slideLayout" Target="../slideLayouts/slideLayout18.xml"/><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1.emf"/><Relationship Id="rId2" Type="http://schemas.openxmlformats.org/officeDocument/2006/relationships/tags" Target="../tags/tag56.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3.xml"/><Relationship Id="rId4"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image" Target="../media/image37.png"/><Relationship Id="rId2" Type="http://schemas.openxmlformats.org/officeDocument/2006/relationships/tags" Target="../tags/tag58.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59.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0.xml"/><Relationship Id="rId1" Type="http://schemas.openxmlformats.org/officeDocument/2006/relationships/tags" Target="../tags/tag60.xml"/></Relationships>
</file>

<file path=ppt/slides/_rels/slide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7.xml"/><Relationship Id="rId7" Type="http://schemas.openxmlformats.org/officeDocument/2006/relationships/image" Target="../media/image1.emf"/><Relationship Id="rId2" Type="http://schemas.openxmlformats.org/officeDocument/2006/relationships/tags" Target="../tags/tag36.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image" Target="../media/image20.png"/><Relationship Id="rId5" Type="http://schemas.openxmlformats.org/officeDocument/2006/relationships/notesSlide" Target="../notesSlides/notesSlide2.xml"/><Relationship Id="rId10" Type="http://schemas.openxmlformats.org/officeDocument/2006/relationships/image" Target="../media/image19.png"/><Relationship Id="rId4" Type="http://schemas.openxmlformats.org/officeDocument/2006/relationships/slideLayout" Target="../slideLayouts/slideLayout24.xml"/><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image" Target="../media/image37.png"/><Relationship Id="rId2" Type="http://schemas.openxmlformats.org/officeDocument/2006/relationships/tags" Target="../tags/tag63.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4.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emf"/><Relationship Id="rId2" Type="http://schemas.openxmlformats.org/officeDocument/2006/relationships/tags" Target="../tags/tag65.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openxmlformats.org/officeDocument/2006/relationships/hyperlink" Target="mailto:Internkontrol@oes.dk" TargetMode="External"/><Relationship Id="rId3" Type="http://schemas.openxmlformats.org/officeDocument/2006/relationships/tags" Target="../tags/tag68.xml"/><Relationship Id="rId7" Type="http://schemas.openxmlformats.org/officeDocument/2006/relationships/image" Target="../media/image1.emf"/><Relationship Id="rId2" Type="http://schemas.openxmlformats.org/officeDocument/2006/relationships/tags" Target="../tags/tag67.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20.xml"/><Relationship Id="rId4" Type="http://schemas.openxmlformats.org/officeDocument/2006/relationships/slideLayout" Target="../slideLayouts/slideLayout76.xml"/><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hyperlink" Target="mailto:Internkontrol@oes.dk" TargetMode="External"/><Relationship Id="rId3" Type="http://schemas.openxmlformats.org/officeDocument/2006/relationships/tags" Target="../tags/tag70.xml"/><Relationship Id="rId7" Type="http://schemas.openxmlformats.org/officeDocument/2006/relationships/image" Target="../media/image1.emf"/><Relationship Id="rId2" Type="http://schemas.openxmlformats.org/officeDocument/2006/relationships/tags" Target="../tags/tag69.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21.xml"/><Relationship Id="rId4"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3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1.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2.emf"/><Relationship Id="rId2" Type="http://schemas.openxmlformats.org/officeDocument/2006/relationships/tags" Target="../tags/tag42.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6.xml"/><Relationship Id="rId4"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45.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emf"/><Relationship Id="rId2" Type="http://schemas.openxmlformats.org/officeDocument/2006/relationships/tags" Target="../tags/tag46.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9.xml"/><Relationship Id="rId7" Type="http://schemas.openxmlformats.org/officeDocument/2006/relationships/image" Target="../media/image1.emf"/><Relationship Id="rId2" Type="http://schemas.openxmlformats.org/officeDocument/2006/relationships/tags" Target="../tags/tag48.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9.xml"/><Relationship Id="rId10" Type="http://schemas.microsoft.com/office/2007/relationships/hdphoto" Target="../media/hdphoto1.wdp"/><Relationship Id="rId4" Type="http://schemas.openxmlformats.org/officeDocument/2006/relationships/slideLayout" Target="../slideLayouts/slideLayout18.xml"/><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4291911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8" name="think-cell Slide" r:id="rId6" imgW="387" imgH="387" progId="TCLayout.ActiveDocument.1">
                  <p:embed/>
                </p:oleObj>
              </mc:Choice>
              <mc:Fallback>
                <p:oleObj name="think-cell Slide" r:id="rId6" imgW="387" imgH="387" progId="TCLayout.ActiveDocument.1">
                  <p:embed/>
                  <p:pic>
                    <p:nvPicPr>
                      <p:cNvPr id="6" name="Objek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ktangel 6"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pPr>
            <a:endParaRPr kumimoji="0" lang="da-DK" sz="34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pic>
        <p:nvPicPr>
          <p:cNvPr id="9" name="Pladsholder til billede 8"/>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11420" b="11420"/>
          <a:stretch>
            <a:fillRect/>
          </a:stretch>
        </p:blipFill>
        <p:spPr/>
      </p:pic>
      <p:sp>
        <p:nvSpPr>
          <p:cNvPr id="3" name="Pladsholder til tekst 2"/>
          <p:cNvSpPr>
            <a:spLocks noGrp="1"/>
          </p:cNvSpPr>
          <p:nvPr>
            <p:ph type="body" sz="quarter" idx="11"/>
          </p:nvPr>
        </p:nvSpPr>
        <p:spPr/>
        <p:txBody>
          <a:bodyPr/>
          <a:lstStyle/>
          <a:p>
            <a:r>
              <a:rPr lang="da-DK" dirty="0" smtClean="0"/>
              <a:t>10. december 2020</a:t>
            </a:r>
            <a:endParaRPr lang="da-DK" dirty="0"/>
          </a:p>
        </p:txBody>
      </p:sp>
      <p:sp>
        <p:nvSpPr>
          <p:cNvPr id="4" name="Titel 3"/>
          <p:cNvSpPr>
            <a:spLocks noGrp="1"/>
          </p:cNvSpPr>
          <p:nvPr>
            <p:ph type="title"/>
          </p:nvPr>
        </p:nvSpPr>
        <p:spPr/>
        <p:txBody>
          <a:bodyPr/>
          <a:lstStyle/>
          <a:p>
            <a:r>
              <a:rPr lang="da-DK" dirty="0" smtClean="0"/>
              <a:t>Webinar 3: Styrket intern  kontrol i staten</a:t>
            </a:r>
            <a:endParaRPr lang="da-DK" dirty="0"/>
          </a:p>
        </p:txBody>
      </p:sp>
      <p:sp>
        <p:nvSpPr>
          <p:cNvPr id="5" name="Pladsholder til tekst 4"/>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2448496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456921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75"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lnSpc>
                <a:spcPct val="100000"/>
              </a:lnSpc>
              <a:spcBef>
                <a:spcPts val="1100"/>
              </a:spcBef>
            </a:pPr>
            <a:endParaRPr kumimoji="0" lang="da-DK" sz="3200" u="none" strike="noStrike" cap="none" normalizeH="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2" name="Pladsholder til indhold 1"/>
          <p:cNvSpPr>
            <a:spLocks noGrp="1"/>
          </p:cNvSpPr>
          <p:nvPr>
            <p:ph sz="half" idx="1"/>
          </p:nvPr>
        </p:nvSpPr>
        <p:spPr>
          <a:xfrm>
            <a:off x="1199858" y="1550504"/>
            <a:ext cx="4759572" cy="4358008"/>
          </a:xfrm>
        </p:spPr>
        <p:txBody>
          <a:bodyPr/>
          <a:lstStyle/>
          <a:p>
            <a:pPr marL="0" indent="0">
              <a:buNone/>
            </a:pPr>
            <a:r>
              <a:rPr lang="da-DK" sz="2400" dirty="0" smtClean="0"/>
              <a:t>Afdæk alle iboende risici</a:t>
            </a:r>
          </a:p>
          <a:p>
            <a:endParaRPr lang="da-DK" sz="2400" dirty="0"/>
          </a:p>
          <a:p>
            <a:endParaRPr lang="da-DK" dirty="0" smtClean="0"/>
          </a:p>
          <a:p>
            <a:endParaRPr lang="da-DK" dirty="0"/>
          </a:p>
          <a:p>
            <a:endParaRPr lang="da-DK" dirty="0" smtClean="0"/>
          </a:p>
        </p:txBody>
      </p:sp>
      <p:sp>
        <p:nvSpPr>
          <p:cNvPr id="4" name="Pladsholder til slidenummer 3"/>
          <p:cNvSpPr>
            <a:spLocks noGrp="1"/>
          </p:cNvSpPr>
          <p:nvPr>
            <p:ph type="sldNum" sz="quarter" idx="12"/>
          </p:nvPr>
        </p:nvSpPr>
        <p:spPr/>
        <p:txBody>
          <a:bodyPr/>
          <a:lstStyle/>
          <a:p>
            <a:fld id="{80AE25ED-097C-4BDC-A7CE-FA97BD9CA3B5}" type="slidenum">
              <a:rPr lang="da-DK" smtClean="0"/>
              <a:pPr/>
              <a:t>10</a:t>
            </a:fld>
            <a:endParaRPr lang="da-DK" dirty="0"/>
          </a:p>
        </p:txBody>
      </p:sp>
      <p:sp>
        <p:nvSpPr>
          <p:cNvPr id="5" name="Titel 4"/>
          <p:cNvSpPr>
            <a:spLocks noGrp="1"/>
          </p:cNvSpPr>
          <p:nvPr>
            <p:ph type="title"/>
          </p:nvPr>
        </p:nvSpPr>
        <p:spPr/>
        <p:txBody>
          <a:bodyPr/>
          <a:lstStyle/>
          <a:p>
            <a:r>
              <a:rPr lang="da-DK" dirty="0"/>
              <a:t>Tilsynet tilrettelægges ud fra væsentlighed og risiko</a:t>
            </a:r>
          </a:p>
        </p:txBody>
      </p:sp>
      <p:sp>
        <p:nvSpPr>
          <p:cNvPr id="19" name="Pladsholder til indhold 2"/>
          <p:cNvSpPr txBox="1">
            <a:spLocks/>
          </p:cNvSpPr>
          <p:nvPr/>
        </p:nvSpPr>
        <p:spPr bwMode="auto">
          <a:xfrm>
            <a:off x="1059083" y="2694862"/>
            <a:ext cx="4674919" cy="122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9pPr>
          </a:lstStyle>
          <a:p>
            <a:pPr marL="0" indent="0">
              <a:buNone/>
            </a:pPr>
            <a:r>
              <a:rPr lang="da-DK" sz="1800" i="1" kern="0" dirty="0" smtClean="0">
                <a:solidFill>
                  <a:schemeClr val="tx2"/>
                </a:solidFill>
              </a:rPr>
              <a:t>En iboende risiko er </a:t>
            </a:r>
            <a:r>
              <a:rPr lang="da-DK" sz="1800" b="1" i="1" kern="0" dirty="0" smtClean="0">
                <a:solidFill>
                  <a:schemeClr val="tx2"/>
                </a:solidFill>
              </a:rPr>
              <a:t>alle</a:t>
            </a:r>
            <a:r>
              <a:rPr lang="da-DK" sz="1800" i="1" kern="0" dirty="0" smtClean="0">
                <a:solidFill>
                  <a:schemeClr val="tx2"/>
                </a:solidFill>
              </a:rPr>
              <a:t> forhold afledt af institutionens formål og rammer, som truer opfyldelsen af </a:t>
            </a:r>
            <a:r>
              <a:rPr lang="da-DK" sz="1800" i="1" kern="0" dirty="0">
                <a:solidFill>
                  <a:schemeClr val="tx2"/>
                </a:solidFill>
              </a:rPr>
              <a:t>institutionens</a:t>
            </a:r>
            <a:r>
              <a:rPr lang="da-DK" sz="1800" i="1" kern="0" dirty="0" smtClean="0">
                <a:solidFill>
                  <a:schemeClr val="tx2"/>
                </a:solidFill>
              </a:rPr>
              <a:t> mål</a:t>
            </a:r>
          </a:p>
          <a:p>
            <a:pPr marL="0" indent="0">
              <a:buFont typeface="Arial" panose="020B0604020202020204" pitchFamily="34" charset="0"/>
              <a:buNone/>
            </a:pPr>
            <a:endParaRPr lang="da-DK" kern="0" dirty="0"/>
          </a:p>
        </p:txBody>
      </p:sp>
      <p:pic>
        <p:nvPicPr>
          <p:cNvPr id="20" name="Billed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384" y="1480884"/>
            <a:ext cx="522663" cy="522663"/>
          </a:xfrm>
          <a:prstGeom prst="rect">
            <a:avLst/>
          </a:prstGeom>
        </p:spPr>
      </p:pic>
      <p:pic>
        <p:nvPicPr>
          <p:cNvPr id="21" name="Billed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6249" y="1468903"/>
            <a:ext cx="546623" cy="546623"/>
          </a:xfrm>
          <a:prstGeom prst="rect">
            <a:avLst/>
          </a:prstGeom>
        </p:spPr>
      </p:pic>
      <p:sp>
        <p:nvSpPr>
          <p:cNvPr id="22" name="Pladsholder til indhold 21"/>
          <p:cNvSpPr>
            <a:spLocks noGrp="1"/>
          </p:cNvSpPr>
          <p:nvPr>
            <p:ph sz="half" idx="2"/>
          </p:nvPr>
        </p:nvSpPr>
        <p:spPr>
          <a:xfrm>
            <a:off x="6744072" y="1480884"/>
            <a:ext cx="5156533" cy="3911253"/>
          </a:xfrm>
        </p:spPr>
        <p:txBody>
          <a:bodyPr/>
          <a:lstStyle/>
          <a:p>
            <a:pPr marL="0" indent="0">
              <a:buNone/>
            </a:pPr>
            <a:r>
              <a:rPr lang="da-DK" sz="2400" dirty="0"/>
              <a:t>Prioritér de </a:t>
            </a:r>
            <a:r>
              <a:rPr lang="da-DK" sz="2400" dirty="0" smtClean="0"/>
              <a:t>risici, </a:t>
            </a:r>
            <a:r>
              <a:rPr lang="da-DK" sz="2400" dirty="0"/>
              <a:t>som er </a:t>
            </a:r>
            <a:r>
              <a:rPr lang="da-DK" sz="2400" dirty="0" smtClean="0"/>
              <a:t>væsentlige for institutionens mål</a:t>
            </a:r>
            <a:endParaRPr lang="da-DK" sz="2400" dirty="0"/>
          </a:p>
          <a:p>
            <a:pPr marL="177800" indent="-84138">
              <a:buNone/>
            </a:pPr>
            <a:r>
              <a:rPr lang="da-DK" sz="3200" dirty="0"/>
              <a:t> </a:t>
            </a:r>
            <a:r>
              <a:rPr lang="da-DK" sz="1800" i="1" dirty="0">
                <a:solidFill>
                  <a:schemeClr val="tx2"/>
                </a:solidFill>
              </a:rPr>
              <a:t>- </a:t>
            </a:r>
            <a:r>
              <a:rPr lang="da-DK" sz="1800" i="1" dirty="0" smtClean="0">
                <a:solidFill>
                  <a:schemeClr val="tx2"/>
                </a:solidFill>
              </a:rPr>
              <a:t>fx områder/processer </a:t>
            </a:r>
            <a:r>
              <a:rPr lang="da-DK" sz="1800" i="1" dirty="0">
                <a:solidFill>
                  <a:schemeClr val="tx2"/>
                </a:solidFill>
              </a:rPr>
              <a:t>med mange og/eller store </a:t>
            </a:r>
            <a:r>
              <a:rPr lang="da-DK" sz="1800" i="1" dirty="0" smtClean="0">
                <a:solidFill>
                  <a:schemeClr val="tx2"/>
                </a:solidFill>
              </a:rPr>
              <a:t>pengestrømme,</a:t>
            </a:r>
            <a:endParaRPr lang="da-DK" sz="1800" i="1" dirty="0">
              <a:solidFill>
                <a:schemeClr val="tx2"/>
              </a:solidFill>
            </a:endParaRPr>
          </a:p>
          <a:p>
            <a:pPr marL="177800" indent="-84138">
              <a:buNone/>
            </a:pPr>
            <a:r>
              <a:rPr lang="da-DK" sz="1800" i="1" dirty="0">
                <a:solidFill>
                  <a:schemeClr val="tx2"/>
                </a:solidFill>
              </a:rPr>
              <a:t> - </a:t>
            </a:r>
            <a:r>
              <a:rPr lang="da-DK" sz="1800" i="1" dirty="0" smtClean="0">
                <a:solidFill>
                  <a:schemeClr val="tx2"/>
                </a:solidFill>
              </a:rPr>
              <a:t>fx sårbare </a:t>
            </a:r>
            <a:r>
              <a:rPr lang="da-DK" sz="1800" i="1" dirty="0">
                <a:solidFill>
                  <a:schemeClr val="tx2"/>
                </a:solidFill>
              </a:rPr>
              <a:t>områder/processer/projekter ift. økonomi, ressourcer, kompleksitet, </a:t>
            </a:r>
            <a:r>
              <a:rPr lang="da-DK" sz="1800" i="1" dirty="0" smtClean="0">
                <a:solidFill>
                  <a:schemeClr val="tx2"/>
                </a:solidFill>
              </a:rPr>
              <a:t>omdømme,</a:t>
            </a:r>
            <a:endParaRPr lang="da-DK" sz="1800" i="1" dirty="0">
              <a:solidFill>
                <a:schemeClr val="tx2"/>
              </a:solidFill>
            </a:endParaRPr>
          </a:p>
          <a:p>
            <a:pPr marL="177800" indent="-84138">
              <a:buNone/>
            </a:pPr>
            <a:r>
              <a:rPr lang="da-DK" sz="1800" i="1" dirty="0">
                <a:solidFill>
                  <a:schemeClr val="tx2"/>
                </a:solidFill>
              </a:rPr>
              <a:t> - </a:t>
            </a:r>
            <a:r>
              <a:rPr lang="da-DK" sz="1800" i="1" dirty="0" smtClean="0">
                <a:solidFill>
                  <a:schemeClr val="tx2"/>
                </a:solidFill>
              </a:rPr>
              <a:t>fx projekter </a:t>
            </a:r>
            <a:r>
              <a:rPr lang="da-DK" sz="1800" i="1" dirty="0">
                <a:solidFill>
                  <a:schemeClr val="tx2"/>
                </a:solidFill>
              </a:rPr>
              <a:t>med store budgetter og /eller med politisk </a:t>
            </a:r>
            <a:r>
              <a:rPr lang="da-DK" sz="1800" i="1" dirty="0" smtClean="0">
                <a:solidFill>
                  <a:schemeClr val="tx2"/>
                </a:solidFill>
              </a:rPr>
              <a:t>bevågenhed,</a:t>
            </a:r>
            <a:endParaRPr lang="da-DK" sz="1800" i="1" dirty="0">
              <a:solidFill>
                <a:schemeClr val="tx2"/>
              </a:solidFill>
            </a:endParaRPr>
          </a:p>
          <a:p>
            <a:pPr marL="177800" indent="-84138">
              <a:buNone/>
            </a:pPr>
            <a:r>
              <a:rPr lang="da-DK" sz="1800" i="1" dirty="0">
                <a:solidFill>
                  <a:schemeClr val="tx2"/>
                </a:solidFill>
              </a:rPr>
              <a:t>- f</a:t>
            </a:r>
            <a:r>
              <a:rPr lang="da-DK" sz="1800" i="1" dirty="0" smtClean="0">
                <a:solidFill>
                  <a:schemeClr val="tx2"/>
                </a:solidFill>
              </a:rPr>
              <a:t>x nye </a:t>
            </a:r>
            <a:r>
              <a:rPr lang="da-DK" sz="1800" i="1" dirty="0">
                <a:solidFill>
                  <a:schemeClr val="tx2"/>
                </a:solidFill>
              </a:rPr>
              <a:t>myndighedsområder eller </a:t>
            </a:r>
            <a:r>
              <a:rPr lang="da-DK" sz="1800" i="1" dirty="0" smtClean="0">
                <a:solidFill>
                  <a:schemeClr val="tx2"/>
                </a:solidFill>
              </a:rPr>
              <a:t>opgaver, </a:t>
            </a:r>
            <a:r>
              <a:rPr lang="da-DK" sz="1800" i="1" dirty="0">
                <a:solidFill>
                  <a:schemeClr val="tx2"/>
                </a:solidFill>
              </a:rPr>
              <a:t>hvor flere myndigheder arbejder </a:t>
            </a:r>
            <a:r>
              <a:rPr lang="da-DK" sz="1800" i="1" dirty="0" smtClean="0">
                <a:solidFill>
                  <a:schemeClr val="tx2"/>
                </a:solidFill>
              </a:rPr>
              <a:t>sammen.</a:t>
            </a:r>
            <a:endParaRPr lang="da-DK" sz="1800" i="1" dirty="0">
              <a:solidFill>
                <a:schemeClr val="tx2"/>
              </a:solidFill>
            </a:endParaRPr>
          </a:p>
          <a:p>
            <a:pPr marL="0" indent="0">
              <a:buNone/>
            </a:pPr>
            <a:endParaRPr lang="da-DK" dirty="0"/>
          </a:p>
        </p:txBody>
      </p:sp>
      <p:sp>
        <p:nvSpPr>
          <p:cNvPr id="3" name="Rektangel 2"/>
          <p:cNvSpPr/>
          <p:nvPr/>
        </p:nvSpPr>
        <p:spPr bwMode="auto">
          <a:xfrm>
            <a:off x="812715" y="2404869"/>
            <a:ext cx="4851237" cy="1512168"/>
          </a:xfrm>
          <a:prstGeom prst="rect">
            <a:avLst/>
          </a:prstGeom>
          <a:noFill/>
          <a:ln w="1270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14" name="Rektangel 13"/>
          <p:cNvSpPr/>
          <p:nvPr/>
        </p:nvSpPr>
        <p:spPr bwMode="auto">
          <a:xfrm>
            <a:off x="6672872" y="2391684"/>
            <a:ext cx="5185189" cy="3164054"/>
          </a:xfrm>
          <a:prstGeom prst="rect">
            <a:avLst/>
          </a:prstGeom>
          <a:noFill/>
          <a:ln w="1270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2637141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kt 29" hidden="1"/>
          <p:cNvGraphicFramePr>
            <a:graphicFrameLocks noChangeAspect="1"/>
          </p:cNvGraphicFramePr>
          <p:nvPr>
            <p:custDataLst>
              <p:tags r:id="rId2"/>
            </p:custDataLst>
            <p:extLst>
              <p:ext uri="{D42A27DB-BD31-4B8C-83A1-F6EECF244321}">
                <p14:modId xmlns:p14="http://schemas.microsoft.com/office/powerpoint/2010/main" val="249971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50" name="think-cell Slide" r:id="rId6" imgW="338" imgH="338" progId="TCLayout.ActiveDocument.1">
                  <p:embed/>
                </p:oleObj>
              </mc:Choice>
              <mc:Fallback>
                <p:oleObj name="think-cell Slide" r:id="rId6" imgW="338" imgH="338" progId="TCLayout.ActiveDocument.1">
                  <p:embed/>
                  <p:pic>
                    <p:nvPicPr>
                      <p:cNvPr id="30" name="Objekt 29"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1" name="Rektangel 40"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defRPr/>
            </a:pPr>
            <a:endParaRPr kumimoji="0" lang="da-DK" sz="32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Pladsholder til slidenummer 1"/>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11</a:t>
            </a:fld>
            <a:endParaRPr kumimoji="0" lang="da-DK" sz="900" b="0" i="0" u="none" strike="noStrike" kern="1200" cap="none" spc="0" normalizeH="0" baseline="0" noProof="0" dirty="0">
              <a:ln>
                <a:noFill/>
              </a:ln>
              <a:noFill/>
              <a:effectLst/>
              <a:uLnTx/>
              <a:uFillTx/>
              <a:latin typeface="Arial" charset="0"/>
              <a:ea typeface="+mn-ea"/>
              <a:cs typeface="+mn-cs"/>
            </a:endParaRPr>
          </a:p>
        </p:txBody>
      </p:sp>
      <p:cxnSp>
        <p:nvCxnSpPr>
          <p:cNvPr id="11" name="Lige forbindelse 10"/>
          <p:cNvCxnSpPr/>
          <p:nvPr/>
        </p:nvCxnSpPr>
        <p:spPr bwMode="auto">
          <a:xfrm>
            <a:off x="1998190" y="2737405"/>
            <a:ext cx="1601849" cy="0"/>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Lige forbindelse 11"/>
          <p:cNvCxnSpPr/>
          <p:nvPr/>
        </p:nvCxnSpPr>
        <p:spPr bwMode="auto">
          <a:xfrm>
            <a:off x="2052504" y="3742181"/>
            <a:ext cx="1601849" cy="0"/>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Lige forbindelse 12"/>
          <p:cNvCxnSpPr/>
          <p:nvPr/>
        </p:nvCxnSpPr>
        <p:spPr bwMode="auto">
          <a:xfrm>
            <a:off x="2101482" y="4736894"/>
            <a:ext cx="1601849" cy="0"/>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Lige forbindelse 13"/>
          <p:cNvCxnSpPr/>
          <p:nvPr/>
        </p:nvCxnSpPr>
        <p:spPr bwMode="auto">
          <a:xfrm>
            <a:off x="2180661" y="5733256"/>
            <a:ext cx="1601849" cy="0"/>
          </a:xfrm>
          <a:prstGeom prst="line">
            <a:avLst/>
          </a:prstGeom>
          <a:solidFill>
            <a:schemeClr val="accent1"/>
          </a:solidFill>
          <a:ln w="127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kstboks 13"/>
          <p:cNvSpPr txBox="1"/>
          <p:nvPr/>
        </p:nvSpPr>
        <p:spPr>
          <a:xfrm>
            <a:off x="2106922" y="1916832"/>
            <a:ext cx="1384383" cy="553998"/>
          </a:xfrm>
          <a:prstGeom prst="rect">
            <a:avLst/>
          </a:prstGeom>
          <a:noFill/>
        </p:spPr>
        <p:txBody>
          <a:bodyPr wrap="square" lIns="0" tIns="0" rIns="0" bIns="0" rtlCol="0" anchor="b">
            <a:spAutoFit/>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800" b="1" i="0" u="none" strike="noStrike" kern="1200" cap="none" spc="0" normalizeH="0" baseline="0" noProof="0" dirty="0" smtClean="0">
                <a:ln>
                  <a:noFill/>
                </a:ln>
                <a:solidFill>
                  <a:srgbClr val="00542E"/>
                </a:solidFill>
                <a:effectLst/>
                <a:uLnTx/>
                <a:uFillTx/>
                <a:latin typeface="Arial"/>
                <a:ea typeface="+mn-ea"/>
                <a:cs typeface="+mn-cs"/>
              </a:rPr>
              <a:t>Strategiske risici</a:t>
            </a:r>
          </a:p>
        </p:txBody>
      </p:sp>
      <p:sp>
        <p:nvSpPr>
          <p:cNvPr id="17" name="Tekstboks 13"/>
          <p:cNvSpPr txBox="1"/>
          <p:nvPr/>
        </p:nvSpPr>
        <p:spPr>
          <a:xfrm>
            <a:off x="2237205" y="3042054"/>
            <a:ext cx="1362834" cy="553998"/>
          </a:xfrm>
          <a:prstGeom prst="rect">
            <a:avLst/>
          </a:prstGeom>
          <a:noFill/>
        </p:spPr>
        <p:txBody>
          <a:bodyPr wrap="square" lIns="0" tIns="0" rIns="0" bIns="0" rtlCol="0" anchor="b">
            <a:spAutoFit/>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800" b="1" i="0" u="none" strike="noStrike" kern="1200" cap="none" spc="0" normalizeH="0" baseline="0" noProof="0" dirty="0" smtClean="0">
                <a:ln>
                  <a:noFill/>
                </a:ln>
                <a:solidFill>
                  <a:srgbClr val="00542E"/>
                </a:solidFill>
                <a:effectLst/>
                <a:uLnTx/>
                <a:uFillTx/>
                <a:latin typeface="Arial"/>
                <a:ea typeface="+mn-ea"/>
                <a:cs typeface="+mn-cs"/>
              </a:rPr>
              <a:t>Finansielle risici</a:t>
            </a:r>
          </a:p>
        </p:txBody>
      </p:sp>
      <p:sp>
        <p:nvSpPr>
          <p:cNvPr id="18" name="Tekstboks 13"/>
          <p:cNvSpPr txBox="1"/>
          <p:nvPr/>
        </p:nvSpPr>
        <p:spPr>
          <a:xfrm>
            <a:off x="1998190" y="3991035"/>
            <a:ext cx="1784320" cy="553998"/>
          </a:xfrm>
          <a:prstGeom prst="rect">
            <a:avLst/>
          </a:prstGeom>
          <a:noFill/>
        </p:spPr>
        <p:txBody>
          <a:bodyPr wrap="square" lIns="0" tIns="0" rIns="0" bIns="0" rtlCol="0" anchor="b">
            <a:spAutoFit/>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800" b="1" i="0" u="none" strike="noStrike" kern="1200" cap="none" spc="0" normalizeH="0" baseline="0" noProof="0" dirty="0" smtClean="0">
                <a:ln>
                  <a:noFill/>
                </a:ln>
                <a:solidFill>
                  <a:srgbClr val="00542E"/>
                </a:solidFill>
                <a:effectLst/>
                <a:uLnTx/>
                <a:uFillTx/>
                <a:latin typeface="Arial"/>
                <a:ea typeface="+mn-ea"/>
                <a:cs typeface="+mn-cs"/>
              </a:rPr>
              <a:t>Operationelle risici</a:t>
            </a:r>
          </a:p>
        </p:txBody>
      </p:sp>
      <p:sp>
        <p:nvSpPr>
          <p:cNvPr id="19" name="Tekstboks 13"/>
          <p:cNvSpPr txBox="1"/>
          <p:nvPr/>
        </p:nvSpPr>
        <p:spPr>
          <a:xfrm>
            <a:off x="2305869" y="4964575"/>
            <a:ext cx="1177795" cy="553998"/>
          </a:xfrm>
          <a:prstGeom prst="rect">
            <a:avLst/>
          </a:prstGeom>
          <a:noFill/>
        </p:spPr>
        <p:txBody>
          <a:bodyPr wrap="square" lIns="0" tIns="0" rIns="0" bIns="0" rtlCol="0" anchor="b">
            <a:spAutoFit/>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800" b="1" i="0" u="none" strike="noStrike" kern="1200" cap="none" spc="0" normalizeH="0" baseline="0" noProof="0" dirty="0" smtClean="0">
                <a:ln>
                  <a:noFill/>
                </a:ln>
                <a:solidFill>
                  <a:srgbClr val="00542E"/>
                </a:solidFill>
                <a:effectLst/>
                <a:uLnTx/>
                <a:uFillTx/>
                <a:latin typeface="Arial"/>
                <a:ea typeface="+mn-ea"/>
                <a:cs typeface="+mn-cs"/>
              </a:rPr>
              <a:t>Juridiske risici</a:t>
            </a:r>
          </a:p>
        </p:txBody>
      </p:sp>
      <p:sp>
        <p:nvSpPr>
          <p:cNvPr id="36" name="Rektangel 35"/>
          <p:cNvSpPr/>
          <p:nvPr/>
        </p:nvSpPr>
        <p:spPr>
          <a:xfrm>
            <a:off x="4583832" y="1934593"/>
            <a:ext cx="5124228" cy="557717"/>
          </a:xfrm>
          <a:prstGeom prst="rect">
            <a:avLst/>
          </a:prstGeom>
        </p:spPr>
        <p:txBody>
          <a:bodyPr wrap="square">
            <a:spAutoFit/>
          </a:bodyPr>
          <a:lstStyle/>
          <a:p>
            <a:pPr marL="0" marR="0" lvl="1" indent="0" algn="l" defTabSz="914400" rtl="0" eaLnBrk="1" fontAlgn="base" latinLnBrk="0" hangingPunct="1">
              <a:lnSpc>
                <a:spcPct val="108000"/>
              </a:lnSpc>
              <a:spcBef>
                <a:spcPct val="54000"/>
              </a:spcBef>
              <a:spcAft>
                <a:spcPct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Arial" charset="0"/>
                <a:ea typeface="+mn-ea"/>
                <a:cs typeface="+mn-cs"/>
              </a:rPr>
              <a:t>Risici relateret til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realisering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af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strategi </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og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strategiske målsætninger</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a:t>
            </a:r>
          </a:p>
        </p:txBody>
      </p:sp>
      <p:sp>
        <p:nvSpPr>
          <p:cNvPr id="37" name="Rektangel 36"/>
          <p:cNvSpPr/>
          <p:nvPr/>
        </p:nvSpPr>
        <p:spPr>
          <a:xfrm>
            <a:off x="4588226" y="3046772"/>
            <a:ext cx="5540222" cy="557717"/>
          </a:xfrm>
          <a:prstGeom prst="rect">
            <a:avLst/>
          </a:prstGeom>
        </p:spPr>
        <p:txBody>
          <a:bodyPr wrap="square">
            <a:spAutoFit/>
          </a:bodyPr>
          <a:lstStyle/>
          <a:p>
            <a:pPr marL="0" marR="0" lvl="1" indent="0" algn="l" defTabSz="914400" rtl="0" eaLnBrk="1" fontAlgn="base" latinLnBrk="0" hangingPunct="1">
              <a:lnSpc>
                <a:spcPct val="108000"/>
              </a:lnSpc>
              <a:spcBef>
                <a:spcPct val="54000"/>
              </a:spcBef>
              <a:spcAft>
                <a:spcPct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Arial" charset="0"/>
                <a:ea typeface="+mn-ea"/>
                <a:cs typeface="+mn-cs"/>
              </a:rPr>
              <a:t>Risici relateret til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finansielle processer</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 interne og eksterne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kontrolsystemer</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budgetoverholdelse,</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likviditet</a:t>
            </a:r>
            <a:r>
              <a:rPr kumimoji="0" lang="da-DK" sz="14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mv.</a:t>
            </a:r>
          </a:p>
        </p:txBody>
      </p:sp>
      <p:sp>
        <p:nvSpPr>
          <p:cNvPr id="38" name="Rektangel 37"/>
          <p:cNvSpPr/>
          <p:nvPr/>
        </p:nvSpPr>
        <p:spPr>
          <a:xfrm>
            <a:off x="4642648" y="4015842"/>
            <a:ext cx="5638945" cy="557717"/>
          </a:xfrm>
          <a:prstGeom prst="rect">
            <a:avLst/>
          </a:prstGeom>
        </p:spPr>
        <p:txBody>
          <a:bodyPr wrap="square">
            <a:spAutoFit/>
          </a:bodyPr>
          <a:lstStyle/>
          <a:p>
            <a:pPr marL="0" marR="0" lvl="1" indent="0" algn="l" defTabSz="914400" rtl="0" eaLnBrk="1" fontAlgn="base" latinLnBrk="0" hangingPunct="1">
              <a:lnSpc>
                <a:spcPct val="108000"/>
              </a:lnSpc>
              <a:spcBef>
                <a:spcPct val="54000"/>
              </a:spcBef>
              <a:spcAft>
                <a:spcPct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Arial" charset="0"/>
                <a:ea typeface="+mn-ea"/>
                <a:cs typeface="+mn-cs"/>
              </a:rPr>
              <a:t>Risici relateret til interne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procedurer og processer</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menneskelige fejl</a:t>
            </a:r>
            <a:r>
              <a:rPr kumimoji="0" lang="da-DK" sz="14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eller </a:t>
            </a:r>
            <a:r>
              <a:rPr kumimoji="0" lang="da-DK" sz="1400" b="0" i="0" u="none" strike="noStrike" kern="1200" cap="none" spc="0" normalizeH="0" baseline="0" noProof="0" dirty="0" smtClean="0">
                <a:ln>
                  <a:noFill/>
                </a:ln>
                <a:solidFill>
                  <a:srgbClr val="000000"/>
                </a:solidFill>
                <a:effectLst/>
                <a:uLnTx/>
                <a:uFillTx/>
                <a:latin typeface="Arial" charset="0"/>
                <a:ea typeface="+mn-ea"/>
                <a:cs typeface="+mn-cs"/>
              </a:rPr>
              <a:t>it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systemmæssige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fejl</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 </a:t>
            </a:r>
            <a:r>
              <a:rPr kumimoji="0" lang="da-DK" sz="1400" b="1" i="0" u="none" strike="noStrike" kern="1200" cap="none" spc="0" normalizeH="0" baseline="0" noProof="0" dirty="0">
                <a:ln>
                  <a:noFill/>
                </a:ln>
                <a:solidFill>
                  <a:srgbClr val="000000"/>
                </a:solidFill>
                <a:effectLst/>
                <a:uLnTx/>
                <a:uFillTx/>
                <a:latin typeface="Arial" charset="0"/>
                <a:ea typeface="+mn-ea"/>
                <a:cs typeface="+mn-cs"/>
              </a:rPr>
              <a:t>eksterne begivenheder </a:t>
            </a:r>
            <a:r>
              <a:rPr kumimoji="0" lang="da-DK" sz="1400" b="0" i="0" u="none" strike="noStrike" kern="1200" cap="none" spc="0" normalizeH="0" baseline="0" noProof="0" dirty="0" smtClean="0">
                <a:ln>
                  <a:noFill/>
                </a:ln>
                <a:solidFill>
                  <a:srgbClr val="000000"/>
                </a:solidFill>
                <a:effectLst/>
                <a:uLnTx/>
                <a:uFillTx/>
                <a:latin typeface="Arial" charset="0"/>
                <a:ea typeface="+mn-ea"/>
                <a:cs typeface="+mn-cs"/>
              </a:rPr>
              <a:t>mv. </a:t>
            </a:r>
            <a:endParaRPr kumimoji="0" lang="da-DK"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9" name="Rektangel 38"/>
          <p:cNvSpPr/>
          <p:nvPr/>
        </p:nvSpPr>
        <p:spPr>
          <a:xfrm>
            <a:off x="4642648" y="4964575"/>
            <a:ext cx="6061864" cy="557717"/>
          </a:xfrm>
          <a:prstGeom prst="rect">
            <a:avLst/>
          </a:prstGeom>
        </p:spPr>
        <p:txBody>
          <a:bodyPr wrap="square">
            <a:spAutoFit/>
          </a:bodyPr>
          <a:lstStyle/>
          <a:p>
            <a:pPr marL="0" marR="0" lvl="1" indent="0" algn="l" defTabSz="914400" rtl="0" eaLnBrk="1" fontAlgn="base" latinLnBrk="0" hangingPunct="1">
              <a:lnSpc>
                <a:spcPct val="108000"/>
              </a:lnSpc>
              <a:spcBef>
                <a:spcPct val="54000"/>
              </a:spcBef>
              <a:spcAft>
                <a:spcPct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Arial" charset="0"/>
                <a:ea typeface="+mn-ea"/>
                <a:cs typeface="+mn-cs"/>
              </a:rPr>
              <a:t>Risici relateret til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regelbrud</a:t>
            </a:r>
            <a:r>
              <a:rPr kumimoji="0" lang="da-DK" sz="1400" b="0" i="0" u="none" strike="noStrike" kern="1200" cap="none" spc="0" normalizeH="0" baseline="0" noProof="0" dirty="0">
                <a:ln>
                  <a:noFill/>
                </a:ln>
                <a:solidFill>
                  <a:srgbClr val="000000"/>
                </a:solidFill>
                <a:effectLst/>
                <a:uLnTx/>
                <a:uFillTx/>
                <a:latin typeface="Arial" charset="0"/>
                <a:ea typeface="+mn-ea"/>
                <a:cs typeface="+mn-cs"/>
              </a:rPr>
              <a:t>,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kontraktstyring</a:t>
            </a:r>
            <a:r>
              <a:rPr kumimoji="0" lang="da-DK" sz="1400" b="0" i="0" u="none" strike="noStrike" kern="1200" cap="none" spc="0" normalizeH="0" baseline="0" noProof="0" dirty="0" smtClean="0">
                <a:ln>
                  <a:noFill/>
                </a:ln>
                <a:solidFill>
                  <a:srgbClr val="000000"/>
                </a:solidFill>
                <a:effectLst/>
                <a:uLnTx/>
                <a:uFillTx/>
                <a:latin typeface="Arial" charset="0"/>
                <a:ea typeface="+mn-ea"/>
                <a:cs typeface="+mn-cs"/>
              </a:rPr>
              <a:t> og øvrig </a:t>
            </a:r>
            <a:r>
              <a:rPr kumimoji="0" lang="da-DK" sz="1400" b="1" i="0" u="none" strike="noStrike" kern="1200" cap="none" spc="0" normalizeH="0" baseline="0" noProof="0" dirty="0" smtClean="0">
                <a:ln>
                  <a:noFill/>
                </a:ln>
                <a:solidFill>
                  <a:srgbClr val="000000"/>
                </a:solidFill>
                <a:effectLst/>
                <a:uLnTx/>
                <a:uFillTx/>
                <a:latin typeface="Arial" charset="0"/>
                <a:ea typeface="+mn-ea"/>
                <a:cs typeface="+mn-cs"/>
              </a:rPr>
              <a:t>juridisk </a:t>
            </a:r>
            <a:r>
              <a:rPr kumimoji="0" lang="da-DK" sz="1400" b="1" i="0" u="none" strike="noStrike" kern="1200" cap="none" spc="0" normalizeH="0" baseline="0" noProof="0" dirty="0" err="1" smtClean="0">
                <a:ln>
                  <a:noFill/>
                </a:ln>
                <a:solidFill>
                  <a:srgbClr val="000000"/>
                </a:solidFill>
                <a:effectLst/>
                <a:uLnTx/>
                <a:uFillTx/>
                <a:latin typeface="Arial" charset="0"/>
                <a:ea typeface="+mn-ea"/>
                <a:cs typeface="+mn-cs"/>
              </a:rPr>
              <a:t>compliance</a:t>
            </a:r>
            <a:r>
              <a:rPr kumimoji="0" lang="da-DK" sz="1400" b="0" i="0" u="none" strike="noStrike" kern="1200" cap="none" spc="0" normalizeH="0" baseline="0" noProof="0" dirty="0" smtClean="0">
                <a:ln>
                  <a:noFill/>
                </a:ln>
                <a:solidFill>
                  <a:srgbClr val="000000"/>
                </a:solidFill>
                <a:effectLst/>
                <a:uLnTx/>
                <a:uFillTx/>
                <a:latin typeface="Arial" charset="0"/>
                <a:ea typeface="+mn-ea"/>
                <a:cs typeface="+mn-cs"/>
              </a:rPr>
              <a:t>.</a:t>
            </a:r>
            <a:endParaRPr kumimoji="0" lang="da-DK"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0" name="Titel 1"/>
          <p:cNvSpPr>
            <a:spLocks noGrp="1"/>
          </p:cNvSpPr>
          <p:nvPr>
            <p:ph type="title"/>
          </p:nvPr>
        </p:nvSpPr>
        <p:spPr>
          <a:xfrm>
            <a:off x="731611" y="507906"/>
            <a:ext cx="10764990" cy="936000"/>
          </a:xfrm>
        </p:spPr>
        <p:txBody>
          <a:bodyPr rIns="0"/>
          <a:lstStyle/>
          <a:p>
            <a:r>
              <a:rPr lang="da-DK" dirty="0" smtClean="0"/>
              <a:t>OBS: Tilsynet går bredere end blot økonomi – se på flere typer risici</a:t>
            </a:r>
            <a:endParaRPr lang="da-DK" dirty="0">
              <a:solidFill>
                <a:schemeClr val="tx2"/>
              </a:solidFill>
            </a:endParaRPr>
          </a:p>
        </p:txBody>
      </p:sp>
      <p:pic>
        <p:nvPicPr>
          <p:cNvPr id="45" name="Billede 44"/>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19569" y="5004791"/>
            <a:ext cx="541955" cy="541955"/>
          </a:xfrm>
          <a:prstGeom prst="rect">
            <a:avLst/>
          </a:prstGeom>
        </p:spPr>
      </p:pic>
      <p:pic>
        <p:nvPicPr>
          <p:cNvPr id="46" name="Billede 45"/>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60719" y="3944228"/>
            <a:ext cx="600805" cy="600805"/>
          </a:xfrm>
          <a:prstGeom prst="rect">
            <a:avLst/>
          </a:prstGeom>
        </p:spPr>
      </p:pic>
      <p:pic>
        <p:nvPicPr>
          <p:cNvPr id="47" name="Billede 46"/>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3336" y="3054097"/>
            <a:ext cx="541955" cy="541955"/>
          </a:xfrm>
          <a:prstGeom prst="rect">
            <a:avLst/>
          </a:prstGeom>
        </p:spPr>
      </p:pic>
      <p:pic>
        <p:nvPicPr>
          <p:cNvPr id="49" name="Billede 48"/>
          <p:cNvPicPr>
            <a:picLocks noChangeAspect="1"/>
          </p:cNvPicPr>
          <p:nvPr/>
        </p:nvPicPr>
        <p:blipFill>
          <a:blip r:embed="rId11"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7448" y="1930828"/>
            <a:ext cx="634076" cy="634076"/>
          </a:xfrm>
          <a:prstGeom prst="rect">
            <a:avLst/>
          </a:prstGeom>
        </p:spPr>
      </p:pic>
    </p:spTree>
    <p:extLst>
      <p:ext uri="{BB962C8B-B14F-4D97-AF65-F5344CB8AC3E}">
        <p14:creationId xmlns:p14="http://schemas.microsoft.com/office/powerpoint/2010/main" val="3457095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425430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29"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pPr>
            <a:endParaRPr kumimoji="0" lang="da-DK" sz="3200" u="none" strike="noStrike" cap="none" normalizeH="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a-DK" dirty="0" smtClean="0"/>
              <a:t>Eksempel på proces</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12</a:t>
            </a:fld>
            <a:endParaRPr lang="da-DK" dirty="0"/>
          </a:p>
        </p:txBody>
      </p:sp>
      <p:sp>
        <p:nvSpPr>
          <p:cNvPr id="9" name="Rektangel 8"/>
          <p:cNvSpPr/>
          <p:nvPr/>
        </p:nvSpPr>
        <p:spPr bwMode="auto">
          <a:xfrm>
            <a:off x="1513043" y="2130626"/>
            <a:ext cx="1872208" cy="76879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100" b="0" i="0" u="none" strike="noStrike" kern="1200" cap="none" spc="0" normalizeH="0" baseline="0" noProof="0" dirty="0" smtClean="0">
                <a:ln>
                  <a:noFill/>
                </a:ln>
                <a:solidFill>
                  <a:srgbClr val="FFFFFF"/>
                </a:solidFill>
                <a:effectLst/>
                <a:uLnTx/>
                <a:uFillTx/>
                <a:latin typeface="Georgia" panose="02040502050405020303" pitchFamily="18" charset="0"/>
                <a:ea typeface="+mn-ea"/>
                <a:cs typeface="+mn-cs"/>
              </a:rPr>
              <a:t>Find institutionens iboende risici</a:t>
            </a:r>
          </a:p>
        </p:txBody>
      </p:sp>
      <p:sp>
        <p:nvSpPr>
          <p:cNvPr id="10" name="Rektangel 9"/>
          <p:cNvSpPr/>
          <p:nvPr/>
        </p:nvSpPr>
        <p:spPr bwMode="auto">
          <a:xfrm>
            <a:off x="1513043" y="3404613"/>
            <a:ext cx="1872208" cy="768797"/>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100" b="0" i="0" u="none" strike="noStrike" kern="1200" cap="none" spc="0" normalizeH="0" baseline="0" noProof="0" dirty="0" smtClean="0">
                <a:ln>
                  <a:noFill/>
                </a:ln>
                <a:solidFill>
                  <a:srgbClr val="FFFFFF"/>
                </a:solidFill>
                <a:effectLst/>
                <a:uLnTx/>
                <a:uFillTx/>
                <a:latin typeface="Georgia" panose="02040502050405020303" pitchFamily="18" charset="0"/>
                <a:ea typeface="+mn-ea"/>
                <a:cs typeface="+mn-cs"/>
              </a:rPr>
              <a:t>Kortlæg de centrale processer</a:t>
            </a:r>
          </a:p>
        </p:txBody>
      </p:sp>
      <p:sp>
        <p:nvSpPr>
          <p:cNvPr id="11" name="Rektangel 10"/>
          <p:cNvSpPr/>
          <p:nvPr/>
        </p:nvSpPr>
        <p:spPr bwMode="auto">
          <a:xfrm>
            <a:off x="1513043" y="4661678"/>
            <a:ext cx="1872208" cy="1008112"/>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1100" b="0" i="0" u="none" strike="noStrike" kern="1200" cap="none" spc="0" normalizeH="0" baseline="0" noProof="0" dirty="0" smtClean="0">
                <a:ln>
                  <a:noFill/>
                </a:ln>
                <a:solidFill>
                  <a:srgbClr val="FFFFFF"/>
                </a:solidFill>
                <a:effectLst/>
                <a:uLnTx/>
                <a:uFillTx/>
                <a:latin typeface="Georgia" panose="02040502050405020303" pitchFamily="18" charset="0"/>
                <a:ea typeface="+mn-ea"/>
                <a:cs typeface="+mn-cs"/>
              </a:rPr>
              <a:t>Udvælg de processer, som under hensyn til væsentlighed og risiko skal indgå i kontrolsystemet</a:t>
            </a:r>
          </a:p>
        </p:txBody>
      </p:sp>
      <p:sp>
        <p:nvSpPr>
          <p:cNvPr id="12" name="Højrepil 11"/>
          <p:cNvSpPr/>
          <p:nvPr/>
        </p:nvSpPr>
        <p:spPr bwMode="auto">
          <a:xfrm rot="5400000">
            <a:off x="2202156" y="2989088"/>
            <a:ext cx="288033" cy="332343"/>
          </a:xfrm>
          <a:prstGeom prst="rightArrow">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13" name="Højrepil 12"/>
          <p:cNvSpPr/>
          <p:nvPr/>
        </p:nvSpPr>
        <p:spPr bwMode="auto">
          <a:xfrm rot="5400000">
            <a:off x="2202156" y="4280758"/>
            <a:ext cx="288033" cy="332343"/>
          </a:xfrm>
          <a:prstGeom prst="rightArrow">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pic>
        <p:nvPicPr>
          <p:cNvPr id="14" name="Billede 13"/>
          <p:cNvPicPr/>
          <p:nvPr/>
        </p:nvPicPr>
        <p:blipFill rotWithShape="1">
          <a:blip r:embed="rId8"/>
          <a:srcRect l="31957" t="22320" r="26541" b="9795"/>
          <a:stretch/>
        </p:blipFill>
        <p:spPr bwMode="auto">
          <a:xfrm>
            <a:off x="3747704" y="1340090"/>
            <a:ext cx="3168352" cy="2738749"/>
          </a:xfrm>
          <a:prstGeom prst="rect">
            <a:avLst/>
          </a:prstGeom>
          <a:ln>
            <a:noFill/>
          </a:ln>
          <a:extLst>
            <a:ext uri="{53640926-AAD7-44D8-BBD7-CCE9431645EC}">
              <a14:shadowObscured xmlns:a14="http://schemas.microsoft.com/office/drawing/2010/main"/>
            </a:ext>
          </a:extLst>
        </p:spPr>
      </p:pic>
      <p:sp>
        <p:nvSpPr>
          <p:cNvPr id="16" name="Oval 33">
            <a:extLst>
              <a:ext uri="{FF2B5EF4-FFF2-40B4-BE49-F238E27FC236}">
                <a16:creationId xmlns:a16="http://schemas.microsoft.com/office/drawing/2014/main" id="{985ECC36-06F7-43D8-B182-8C82FCC23662}"/>
              </a:ext>
            </a:extLst>
          </p:cNvPr>
          <p:cNvSpPr/>
          <p:nvPr/>
        </p:nvSpPr>
        <p:spPr>
          <a:xfrm>
            <a:off x="1360217" y="1988840"/>
            <a:ext cx="382555" cy="373225"/>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da-DK" sz="1000" b="0" i="0" u="none" strike="noStrike" kern="0" cap="none" spc="0" normalizeH="0" baseline="0" noProof="0" dirty="0" smtClean="0">
                <a:ln>
                  <a:noFill/>
                </a:ln>
                <a:solidFill>
                  <a:srgbClr val="FFFFFF"/>
                </a:solidFill>
                <a:effectLst/>
                <a:uLnTx/>
                <a:uFillTx/>
                <a:latin typeface="Arial"/>
                <a:ea typeface="+mn-ea"/>
                <a:cs typeface="+mn-cs"/>
                <a:sym typeface="Arial"/>
              </a:rPr>
              <a:t>1</a:t>
            </a:r>
            <a:endParaRPr kumimoji="0" lang="da-DK" sz="10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Oval 33">
            <a:extLst>
              <a:ext uri="{FF2B5EF4-FFF2-40B4-BE49-F238E27FC236}">
                <a16:creationId xmlns:a16="http://schemas.microsoft.com/office/drawing/2014/main" id="{985ECC36-06F7-43D8-B182-8C82FCC23662}"/>
              </a:ext>
            </a:extLst>
          </p:cNvPr>
          <p:cNvSpPr/>
          <p:nvPr/>
        </p:nvSpPr>
        <p:spPr>
          <a:xfrm>
            <a:off x="1360217" y="3218000"/>
            <a:ext cx="382555" cy="373225"/>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da-DK" sz="1000" kern="0" dirty="0">
                <a:solidFill>
                  <a:srgbClr val="FFFFFF"/>
                </a:solidFill>
                <a:latin typeface="Arial"/>
                <a:sym typeface="Arial"/>
              </a:rPr>
              <a:t>2</a:t>
            </a:r>
            <a:endParaRPr kumimoji="0" lang="da-DK" sz="10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8" name="Oval 33">
            <a:extLst>
              <a:ext uri="{FF2B5EF4-FFF2-40B4-BE49-F238E27FC236}">
                <a16:creationId xmlns:a16="http://schemas.microsoft.com/office/drawing/2014/main" id="{985ECC36-06F7-43D8-B182-8C82FCC23662}"/>
              </a:ext>
            </a:extLst>
          </p:cNvPr>
          <p:cNvSpPr/>
          <p:nvPr/>
        </p:nvSpPr>
        <p:spPr>
          <a:xfrm>
            <a:off x="1360217" y="4406288"/>
            <a:ext cx="382555" cy="373225"/>
          </a:xfrm>
          <a:prstGeom prst="ellipse">
            <a:avLst/>
          </a:pr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lang="da-DK" sz="1000" kern="0" dirty="0">
                <a:solidFill>
                  <a:srgbClr val="FFFFFF"/>
                </a:solidFill>
                <a:latin typeface="Arial"/>
                <a:sym typeface="Arial"/>
              </a:rPr>
              <a:t>3</a:t>
            </a:r>
            <a:endParaRPr kumimoji="0" lang="da-DK" sz="10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9" name="Billede 18"/>
          <p:cNvPicPr/>
          <p:nvPr/>
        </p:nvPicPr>
        <p:blipFill rotWithShape="1">
          <a:blip r:embed="rId9"/>
          <a:srcRect l="26873" t="25088" r="23325" b="11086"/>
          <a:stretch/>
        </p:blipFill>
        <p:spPr bwMode="auto">
          <a:xfrm>
            <a:off x="5717202" y="2716397"/>
            <a:ext cx="3331126" cy="2527574"/>
          </a:xfrm>
          <a:prstGeom prst="rect">
            <a:avLst/>
          </a:prstGeom>
          <a:ln>
            <a:noFill/>
          </a:ln>
          <a:extLst>
            <a:ext uri="{53640926-AAD7-44D8-BBD7-CCE9431645EC}">
              <a14:shadowObscured xmlns:a14="http://schemas.microsoft.com/office/drawing/2010/main"/>
            </a:ext>
          </a:extLst>
        </p:spPr>
      </p:pic>
      <p:pic>
        <p:nvPicPr>
          <p:cNvPr id="21" name="Billede 20"/>
          <p:cNvPicPr/>
          <p:nvPr/>
        </p:nvPicPr>
        <p:blipFill rotWithShape="1">
          <a:blip r:embed="rId10"/>
          <a:srcRect l="37851" t="20669" r="36999" b="16326"/>
          <a:stretch/>
        </p:blipFill>
        <p:spPr bwMode="auto">
          <a:xfrm>
            <a:off x="10446861" y="1917923"/>
            <a:ext cx="1139002" cy="1583085"/>
          </a:xfrm>
          <a:prstGeom prst="rect">
            <a:avLst/>
          </a:prstGeom>
          <a:ln>
            <a:solidFill>
              <a:schemeClr val="tx2"/>
            </a:solidFill>
          </a:ln>
          <a:extLst>
            <a:ext uri="{53640926-AAD7-44D8-BBD7-CCE9431645EC}">
              <a14:shadowObscured xmlns:a14="http://schemas.microsoft.com/office/drawing/2010/main"/>
            </a:ext>
          </a:extLst>
        </p:spPr>
      </p:pic>
      <p:sp>
        <p:nvSpPr>
          <p:cNvPr id="20" name="Tekstfelt 19"/>
          <p:cNvSpPr txBox="1"/>
          <p:nvPr/>
        </p:nvSpPr>
        <p:spPr>
          <a:xfrm>
            <a:off x="10434691" y="3641249"/>
            <a:ext cx="1642479" cy="507831"/>
          </a:xfrm>
          <a:prstGeom prst="rect">
            <a:avLst/>
          </a:prstGeom>
          <a:noFill/>
        </p:spPr>
        <p:txBody>
          <a:bodyPr wrap="square" lIns="0" tIns="0" rIns="0" bIns="0" rtlCol="0">
            <a:spAutoFit/>
          </a:bodyPr>
          <a:lstStyle/>
          <a:p>
            <a:pPr>
              <a:lnSpc>
                <a:spcPct val="100000"/>
              </a:lnSpc>
              <a:spcBef>
                <a:spcPts val="1100"/>
              </a:spcBef>
            </a:pPr>
            <a:r>
              <a:rPr lang="da-DK" sz="1100" dirty="0" smtClean="0">
                <a:solidFill>
                  <a:schemeClr val="tx2"/>
                </a:solidFill>
              </a:rPr>
              <a:t>Skemaer fremgår af Vejledning om intern finansiel kontrol</a:t>
            </a:r>
          </a:p>
        </p:txBody>
      </p:sp>
      <p:sp>
        <p:nvSpPr>
          <p:cNvPr id="22" name="Tekstfelt 21"/>
          <p:cNvSpPr txBox="1"/>
          <p:nvPr/>
        </p:nvSpPr>
        <p:spPr>
          <a:xfrm>
            <a:off x="10465186" y="1629380"/>
            <a:ext cx="1052459" cy="215444"/>
          </a:xfrm>
          <a:prstGeom prst="rect">
            <a:avLst/>
          </a:prstGeom>
          <a:noFill/>
        </p:spPr>
        <p:txBody>
          <a:bodyPr wrap="square" lIns="0" tIns="0" rIns="0" bIns="0" rtlCol="0">
            <a:spAutoFit/>
          </a:bodyPr>
          <a:lstStyle/>
          <a:p>
            <a:pPr>
              <a:lnSpc>
                <a:spcPct val="100000"/>
              </a:lnSpc>
              <a:spcBef>
                <a:spcPts val="1100"/>
              </a:spcBef>
            </a:pPr>
            <a:r>
              <a:rPr lang="da-DK" sz="1400" dirty="0" smtClean="0">
                <a:solidFill>
                  <a:schemeClr val="tx2"/>
                </a:solidFill>
              </a:rPr>
              <a:t>Få hjælp her:</a:t>
            </a:r>
          </a:p>
        </p:txBody>
      </p:sp>
      <p:sp>
        <p:nvSpPr>
          <p:cNvPr id="3" name="Rektangel 2"/>
          <p:cNvSpPr/>
          <p:nvPr/>
        </p:nvSpPr>
        <p:spPr bwMode="auto">
          <a:xfrm>
            <a:off x="9624392" y="6023629"/>
            <a:ext cx="2160240" cy="596649"/>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pic>
        <p:nvPicPr>
          <p:cNvPr id="15" name="Billede 14"/>
          <p:cNvPicPr/>
          <p:nvPr/>
        </p:nvPicPr>
        <p:blipFill rotWithShape="1">
          <a:blip r:embed="rId11"/>
          <a:srcRect l="27910" t="28039" r="18136" b="12746"/>
          <a:stretch/>
        </p:blipFill>
        <p:spPr bwMode="auto">
          <a:xfrm>
            <a:off x="8112224" y="4590946"/>
            <a:ext cx="2725936" cy="1697268"/>
          </a:xfrm>
          <a:prstGeom prst="rect">
            <a:avLst/>
          </a:prstGeom>
          <a:ln>
            <a:noFill/>
          </a:ln>
          <a:extLst>
            <a:ext uri="{53640926-AAD7-44D8-BBD7-CCE9431645EC}">
              <a14:shadowObscured xmlns:a14="http://schemas.microsoft.com/office/drawing/2010/main"/>
            </a:ext>
          </a:extLst>
        </p:spPr>
      </p:pic>
      <p:cxnSp>
        <p:nvCxnSpPr>
          <p:cNvPr id="8" name="Lige forbindelse 7"/>
          <p:cNvCxnSpPr>
            <a:stCxn id="9" idx="3"/>
          </p:cNvCxnSpPr>
          <p:nvPr/>
        </p:nvCxnSpPr>
        <p:spPr bwMode="auto">
          <a:xfrm>
            <a:off x="3385251" y="2515025"/>
            <a:ext cx="478501" cy="60868"/>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Lige forbindelse 23"/>
          <p:cNvCxnSpPr/>
          <p:nvPr/>
        </p:nvCxnSpPr>
        <p:spPr bwMode="auto">
          <a:xfrm>
            <a:off x="3367874" y="3895164"/>
            <a:ext cx="2416867" cy="253916"/>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Lige forbindelse 25"/>
          <p:cNvCxnSpPr/>
          <p:nvPr/>
        </p:nvCxnSpPr>
        <p:spPr bwMode="auto">
          <a:xfrm>
            <a:off x="3385251" y="4941168"/>
            <a:ext cx="4798981" cy="608549"/>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849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232390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62"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lnSpc>
                <a:spcPct val="100000"/>
              </a:lnSpc>
              <a:spcBef>
                <a:spcPts val="1100"/>
              </a:spcBef>
            </a:pPr>
            <a:endParaRPr kumimoji="0" lang="da-DK" sz="3200" u="none" strike="noStrike" cap="none" normalizeH="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701675" y="361840"/>
            <a:ext cx="11731029" cy="936000"/>
          </a:xfrm>
        </p:spPr>
        <p:txBody>
          <a:bodyPr/>
          <a:lstStyle/>
          <a:p>
            <a:r>
              <a:rPr lang="da-DK" dirty="0" smtClean="0"/>
              <a:t>Anbefaling: Tilsyns- og risikostyringskoncepter</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13</a:t>
            </a:fld>
            <a:endParaRPr lang="da-DK" dirty="0"/>
          </a:p>
        </p:txBody>
      </p:sp>
      <p:grpSp>
        <p:nvGrpSpPr>
          <p:cNvPr id="7" name="Gruppe 6"/>
          <p:cNvGrpSpPr/>
          <p:nvPr/>
        </p:nvGrpSpPr>
        <p:grpSpPr>
          <a:xfrm>
            <a:off x="1271464" y="1556792"/>
            <a:ext cx="4460158" cy="3744416"/>
            <a:chOff x="-589599" y="1297840"/>
            <a:chExt cx="7585555" cy="3311931"/>
          </a:xfrm>
          <a:effectLst>
            <a:outerShdw blurRad="50800" dist="38100" dir="2700000" algn="tl" rotWithShape="0">
              <a:prstClr val="black">
                <a:alpha val="40000"/>
              </a:prstClr>
            </a:outerShdw>
          </a:effectLst>
        </p:grpSpPr>
        <p:grpSp>
          <p:nvGrpSpPr>
            <p:cNvPr id="8" name="Gruppe 7"/>
            <p:cNvGrpSpPr/>
            <p:nvPr/>
          </p:nvGrpSpPr>
          <p:grpSpPr>
            <a:xfrm>
              <a:off x="-589599" y="1297840"/>
              <a:ext cx="7585555" cy="3311931"/>
              <a:chOff x="-1085318" y="536454"/>
              <a:chExt cx="13562526" cy="1490832"/>
            </a:xfrm>
          </p:grpSpPr>
          <p:sp>
            <p:nvSpPr>
              <p:cNvPr id="11" name="Afrundet rektangel 10"/>
              <p:cNvSpPr/>
              <p:nvPr/>
            </p:nvSpPr>
            <p:spPr bwMode="auto">
              <a:xfrm>
                <a:off x="-1085318" y="536454"/>
                <a:ext cx="13562526" cy="1490832"/>
              </a:xfrm>
              <a:prstGeom prst="roundRect">
                <a:avLst/>
              </a:prstGeom>
              <a:solidFill>
                <a:schemeClr val="bg1">
                  <a:lumMod val="95000"/>
                </a:schemeClr>
              </a:solidFill>
              <a:ln w="63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342900" marR="0" lvl="0" indent="-342900" algn="l" defTabSz="914400" rtl="0" eaLnBrk="1" fontAlgn="base" latinLnBrk="0" hangingPunct="1">
                  <a:lnSpc>
                    <a:spcPct val="100000"/>
                  </a:lnSpc>
                  <a:spcBef>
                    <a:spcPts val="1100"/>
                  </a:spcBef>
                  <a:spcAft>
                    <a:spcPct val="0"/>
                  </a:spcAft>
                  <a:buClrTx/>
                  <a:buSzTx/>
                  <a:buFont typeface="Arial" panose="020B0604020202020204" pitchFamily="34" charset="0"/>
                  <a:buChar char="•"/>
                  <a:tabLst/>
                  <a:defRPr/>
                </a:pPr>
                <a:r>
                  <a:rPr lang="da-DK" sz="1600" dirty="0" smtClean="0">
                    <a:solidFill>
                      <a:srgbClr val="00542E"/>
                    </a:solidFill>
                  </a:rPr>
                  <a:t>Beskrivelse af ministerområdets tilrettelæggelse af tilsynet, herunder roller og ansvar samt form og kadence for den løbende afrapportering.</a:t>
                </a:r>
              </a:p>
              <a:p>
                <a:pPr marL="342900" marR="0" lvl="0" indent="-342900" algn="l" defTabSz="914400" rtl="0" eaLnBrk="1" fontAlgn="base" latinLnBrk="0" hangingPunct="1">
                  <a:lnSpc>
                    <a:spcPct val="100000"/>
                  </a:lnSpc>
                  <a:spcBef>
                    <a:spcPts val="1100"/>
                  </a:spcBef>
                  <a:spcAft>
                    <a:spcPct val="0"/>
                  </a:spcAft>
                  <a:buClrTx/>
                  <a:buSzTx/>
                  <a:buFont typeface="Arial" panose="020B0604020202020204" pitchFamily="34" charset="0"/>
                  <a:buChar char="•"/>
                  <a:tabLst/>
                  <a:defRPr/>
                </a:pPr>
                <a:r>
                  <a:rPr kumimoji="0" lang="da-DK" sz="1600" b="0" i="0" u="none" strike="noStrike" kern="1200" cap="none" spc="0" normalizeH="0" baseline="0" noProof="0" dirty="0" smtClean="0">
                    <a:ln>
                      <a:noFill/>
                    </a:ln>
                    <a:solidFill>
                      <a:srgbClr val="00542E"/>
                    </a:solidFill>
                    <a:effectLst/>
                    <a:uLnTx/>
                    <a:uFillTx/>
                    <a:latin typeface="Arial" charset="0"/>
                    <a:ea typeface="+mn-ea"/>
                    <a:cs typeface="+mn-cs"/>
                  </a:rPr>
                  <a:t>Udarbejd en årlig tilsynsplan</a:t>
                </a:r>
                <a:r>
                  <a:rPr kumimoji="0" lang="da-DK" sz="1600" b="0" i="0" u="none" strike="noStrike" kern="1200" cap="none" spc="0" normalizeH="0" noProof="0" dirty="0" smtClean="0">
                    <a:ln>
                      <a:noFill/>
                    </a:ln>
                    <a:solidFill>
                      <a:srgbClr val="00542E"/>
                    </a:solidFill>
                    <a:effectLst/>
                    <a:uLnTx/>
                    <a:uFillTx/>
                    <a:latin typeface="Arial" charset="0"/>
                    <a:ea typeface="+mn-ea"/>
                    <a:cs typeface="+mn-cs"/>
                  </a:rPr>
                  <a:t> med udvalgte særlige fokusområder.</a:t>
                </a:r>
              </a:p>
              <a:p>
                <a:pPr marL="342900" marR="0" lvl="0" indent="-342900" algn="l" defTabSz="914400" rtl="0" eaLnBrk="1" fontAlgn="base" latinLnBrk="0" hangingPunct="1">
                  <a:lnSpc>
                    <a:spcPct val="100000"/>
                  </a:lnSpc>
                  <a:spcBef>
                    <a:spcPts val="1100"/>
                  </a:spcBef>
                  <a:spcAft>
                    <a:spcPct val="0"/>
                  </a:spcAft>
                  <a:buClrTx/>
                  <a:buSzTx/>
                  <a:buFont typeface="Arial" panose="020B0604020202020204" pitchFamily="34" charset="0"/>
                  <a:buChar char="•"/>
                  <a:tabLst/>
                  <a:defRPr/>
                </a:pPr>
                <a:r>
                  <a:rPr lang="da-DK" sz="1600" baseline="0" dirty="0" smtClean="0">
                    <a:solidFill>
                      <a:srgbClr val="00542E"/>
                    </a:solidFill>
                  </a:rPr>
                  <a:t>Afsæt dedikerede ressourcer.</a:t>
                </a:r>
                <a:endParaRPr kumimoji="0" lang="da-DK" sz="2000" b="0" i="0" u="none" strike="noStrike" kern="1200" cap="none" spc="0" normalizeH="0" baseline="0" noProof="0" dirty="0" smtClean="0">
                  <a:ln>
                    <a:noFill/>
                  </a:ln>
                  <a:solidFill>
                    <a:srgbClr val="00542E"/>
                  </a:solidFill>
                  <a:effectLst/>
                  <a:uLnTx/>
                  <a:uFillTx/>
                  <a:latin typeface="Arial" charset="0"/>
                  <a:ea typeface="+mn-ea"/>
                  <a:cs typeface="+mn-cs"/>
                </a:endParaRPr>
              </a:p>
            </p:txBody>
          </p:sp>
          <p:sp>
            <p:nvSpPr>
              <p:cNvPr id="12" name="Tekstfelt 20"/>
              <p:cNvSpPr txBox="1"/>
              <p:nvPr/>
            </p:nvSpPr>
            <p:spPr>
              <a:xfrm>
                <a:off x="2860611" y="702844"/>
                <a:ext cx="6412163" cy="105870"/>
              </a:xfrm>
              <a:prstGeom prst="rect">
                <a:avLst/>
              </a:prstGeom>
              <a:noFill/>
            </p:spPr>
            <p:txBody>
              <a:bodyPr wrap="square" lIns="0" tIns="0" rIns="0" bIns="0" rtlCol="0">
                <a:spAutoFit/>
              </a:bodyPr>
              <a:ls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0" marR="0" lvl="0" indent="0" algn="ctr" defTabSz="914400" rtl="0" eaLnBrk="1" fontAlgn="base" latinLnBrk="0" hangingPunct="1">
                  <a:lnSpc>
                    <a:spcPct val="108000"/>
                  </a:lnSpc>
                  <a:spcBef>
                    <a:spcPct val="54000"/>
                  </a:spcBef>
                  <a:spcAft>
                    <a:spcPct val="0"/>
                  </a:spcAft>
                  <a:buClrTx/>
                  <a:buSzTx/>
                  <a:buFontTx/>
                  <a:buNone/>
                  <a:tabLst/>
                  <a:defRPr/>
                </a:pPr>
                <a:r>
                  <a:rPr lang="da-DK" sz="1600" dirty="0" smtClean="0">
                    <a:solidFill>
                      <a:srgbClr val="00542E"/>
                    </a:solidFill>
                    <a:latin typeface="Arial Rounded MT Bold" panose="020F0704030504030204" pitchFamily="34" charset="0"/>
                  </a:rPr>
                  <a:t>Tilsynskoncept</a:t>
                </a:r>
                <a:r>
                  <a:rPr kumimoji="0" lang="da-DK" sz="1400" b="0" i="0" u="none" strike="noStrike" kern="1200" cap="none" spc="0" normalizeH="0" baseline="0" noProof="0" dirty="0" smtClean="0">
                    <a:ln>
                      <a:noFill/>
                    </a:ln>
                    <a:solidFill>
                      <a:srgbClr val="00542E"/>
                    </a:solidFill>
                    <a:effectLst/>
                    <a:uLnTx/>
                    <a:uFillTx/>
                    <a:latin typeface="Arial Rounded MT Bold" panose="020F0704030504030204" pitchFamily="34" charset="0"/>
                    <a:ea typeface="+mn-ea"/>
                    <a:cs typeface="+mn-cs"/>
                  </a:rPr>
                  <a:t>	</a:t>
                </a:r>
                <a:endParaRPr kumimoji="0" lang="da-DK" sz="1400" b="0" i="0" u="none" strike="noStrike" kern="1200" cap="none" spc="0" normalizeH="0" baseline="0" noProof="0" dirty="0">
                  <a:ln>
                    <a:noFill/>
                  </a:ln>
                  <a:solidFill>
                    <a:srgbClr val="00542E"/>
                  </a:solidFill>
                  <a:effectLst/>
                  <a:uLnTx/>
                  <a:uFillTx/>
                  <a:latin typeface="Arial Rounded MT Bold" panose="020F0704030504030204" pitchFamily="34" charset="0"/>
                  <a:ea typeface="+mn-ea"/>
                  <a:cs typeface="+mn-cs"/>
                </a:endParaRPr>
              </a:p>
            </p:txBody>
          </p:sp>
        </p:grpSp>
        <p:sp>
          <p:nvSpPr>
            <p:cNvPr id="10" name="Rektangel 9"/>
            <p:cNvSpPr/>
            <p:nvPr/>
          </p:nvSpPr>
          <p:spPr>
            <a:xfrm>
              <a:off x="1132137" y="2564904"/>
              <a:ext cx="5250309" cy="270810"/>
            </a:xfrm>
            <a:prstGeom prst="rect">
              <a:avLst/>
            </a:prstGeom>
          </p:spPr>
          <p:txBody>
            <a:bodyPr wrap="square">
              <a:spAutoFit/>
            </a:bodyPr>
            <a:lstStyle/>
            <a:p>
              <a:pPr marL="285750" marR="0" lvl="0" indent="-285750" algn="l" defTabSz="914400" rtl="0" eaLnBrk="1" fontAlgn="base" latinLnBrk="0" hangingPunct="1">
                <a:lnSpc>
                  <a:spcPct val="108000"/>
                </a:lnSpc>
                <a:spcBef>
                  <a:spcPct val="54000"/>
                </a:spcBef>
                <a:spcAft>
                  <a:spcPct val="0"/>
                </a:spcAft>
                <a:buClrTx/>
                <a:buSzTx/>
                <a:buFont typeface="Arial" panose="020B0604020202020204" pitchFamily="34" charset="0"/>
                <a:buChar char="•"/>
                <a:tabLst/>
                <a:defRPr/>
              </a:pPr>
              <a:endParaRPr kumimoji="0" lang="da-DK" sz="14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mn-cs"/>
              </a:endParaRPr>
            </a:p>
          </p:txBody>
        </p:sp>
      </p:grpSp>
      <p:grpSp>
        <p:nvGrpSpPr>
          <p:cNvPr id="14" name="Gruppe 13"/>
          <p:cNvGrpSpPr/>
          <p:nvPr/>
        </p:nvGrpSpPr>
        <p:grpSpPr>
          <a:xfrm>
            <a:off x="6290580" y="1537300"/>
            <a:ext cx="4476317" cy="3744416"/>
            <a:chOff x="1610973" y="528693"/>
            <a:chExt cx="10008126" cy="1490832"/>
          </a:xfrm>
          <a:effectLst>
            <a:outerShdw blurRad="50800" dist="38100" dir="2700000" algn="tl" rotWithShape="0">
              <a:prstClr val="black">
                <a:alpha val="40000"/>
              </a:prstClr>
            </a:outerShdw>
          </a:effectLst>
        </p:grpSpPr>
        <p:sp>
          <p:nvSpPr>
            <p:cNvPr id="16" name="Afrundet rektangel 15"/>
            <p:cNvSpPr/>
            <p:nvPr/>
          </p:nvSpPr>
          <p:spPr bwMode="auto">
            <a:xfrm>
              <a:off x="1610973" y="528693"/>
              <a:ext cx="10008126" cy="1490832"/>
            </a:xfrm>
            <a:prstGeom prst="roundRect">
              <a:avLst/>
            </a:prstGeom>
            <a:solidFill>
              <a:schemeClr val="bg1">
                <a:lumMod val="95000"/>
              </a:schemeClr>
            </a:solidFill>
            <a:ln w="6350" cap="flat" cmpd="sng" algn="ctr">
              <a:solidFill>
                <a:schemeClr val="bg1"/>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L="342900" marR="0" lvl="0" indent="-342900" algn="l" defTabSz="914400" rtl="0" eaLnBrk="1" fontAlgn="base" latinLnBrk="0" hangingPunct="1">
                <a:lnSpc>
                  <a:spcPct val="100000"/>
                </a:lnSpc>
                <a:spcBef>
                  <a:spcPts val="1100"/>
                </a:spcBef>
                <a:spcAft>
                  <a:spcPct val="0"/>
                </a:spcAft>
                <a:buClrTx/>
                <a:buSzTx/>
                <a:buFont typeface="Arial" panose="020B0604020202020204" pitchFamily="34" charset="0"/>
                <a:buChar char="•"/>
                <a:tabLst/>
                <a:defRPr/>
              </a:pPr>
              <a:r>
                <a:rPr kumimoji="0" lang="da-DK" sz="1600" i="0" u="none" strike="noStrike" kern="1200" cap="none" spc="0" normalizeH="0" baseline="0" noProof="0" dirty="0" smtClean="0">
                  <a:ln>
                    <a:noFill/>
                  </a:ln>
                  <a:solidFill>
                    <a:srgbClr val="00542E"/>
                  </a:solidFill>
                  <a:effectLst/>
                  <a:uLnTx/>
                  <a:uFillTx/>
                  <a:latin typeface="Arial" charset="0"/>
                  <a:ea typeface="+mn-ea"/>
                  <a:cs typeface="+mn-cs"/>
                </a:rPr>
                <a:t>Beskrivelse af hvordan ministerområdet arbejder med forebyggelse og håndtering af risici.</a:t>
              </a:r>
            </a:p>
            <a:p>
              <a:pPr marL="342900" marR="0" lvl="0" indent="-342900" algn="l" defTabSz="914400" rtl="0" eaLnBrk="1" fontAlgn="base" latinLnBrk="0" hangingPunct="1">
                <a:lnSpc>
                  <a:spcPct val="100000"/>
                </a:lnSpc>
                <a:spcBef>
                  <a:spcPts val="1100"/>
                </a:spcBef>
                <a:spcAft>
                  <a:spcPct val="0"/>
                </a:spcAft>
                <a:buClrTx/>
                <a:buSzTx/>
                <a:buFont typeface="Arial" panose="020B0604020202020204" pitchFamily="34" charset="0"/>
                <a:buChar char="•"/>
                <a:tabLst/>
                <a:defRPr/>
              </a:pPr>
              <a:r>
                <a:rPr kumimoji="0" lang="da-DK" sz="1600" i="0" u="none" strike="noStrike" kern="1200" cap="none" spc="0" normalizeH="0" baseline="0" noProof="0" dirty="0" smtClean="0">
                  <a:ln>
                    <a:noFill/>
                  </a:ln>
                  <a:solidFill>
                    <a:srgbClr val="00542E"/>
                  </a:solidFill>
                  <a:effectLst/>
                  <a:uLnTx/>
                  <a:uFillTx/>
                  <a:latin typeface="Arial" charset="0"/>
                  <a:ea typeface="+mn-ea"/>
                  <a:cs typeface="+mn-cs"/>
                </a:rPr>
                <a:t>Model for definering af risici og rapportering.</a:t>
              </a:r>
            </a:p>
            <a:p>
              <a:pPr marL="342900" marR="0" lvl="0" indent="-342900" algn="l" defTabSz="914400" rtl="0" eaLnBrk="1" fontAlgn="base" latinLnBrk="0" hangingPunct="1">
                <a:lnSpc>
                  <a:spcPct val="100000"/>
                </a:lnSpc>
                <a:spcBef>
                  <a:spcPts val="1100"/>
                </a:spcBef>
                <a:spcAft>
                  <a:spcPct val="0"/>
                </a:spcAft>
                <a:buClrTx/>
                <a:buSzTx/>
                <a:buFont typeface="Arial" panose="020B0604020202020204" pitchFamily="34" charset="0"/>
                <a:buChar char="•"/>
                <a:tabLst/>
                <a:defRPr/>
              </a:pPr>
              <a:r>
                <a:rPr lang="da-DK" sz="1600" dirty="0" smtClean="0">
                  <a:solidFill>
                    <a:srgbClr val="00542E"/>
                  </a:solidFill>
                </a:rPr>
                <a:t>Udbred viden om og kompetencer til håndtering af risici.</a:t>
              </a:r>
              <a:endParaRPr kumimoji="0" lang="da-DK" sz="1600" i="0" u="none" strike="noStrike" kern="1200" cap="none" spc="0" normalizeH="0" baseline="0" noProof="0" dirty="0" smtClean="0">
                <a:ln>
                  <a:noFill/>
                </a:ln>
                <a:solidFill>
                  <a:srgbClr val="00542E"/>
                </a:solidFill>
                <a:effectLst/>
                <a:uLnTx/>
                <a:uFillTx/>
                <a:latin typeface="Arial" charset="0"/>
                <a:ea typeface="+mn-ea"/>
                <a:cs typeface="+mn-cs"/>
              </a:endParaRPr>
            </a:p>
          </p:txBody>
        </p:sp>
        <p:sp>
          <p:nvSpPr>
            <p:cNvPr id="17" name="Tekstfelt 20"/>
            <p:cNvSpPr txBox="1"/>
            <p:nvPr/>
          </p:nvSpPr>
          <p:spPr>
            <a:xfrm>
              <a:off x="3751854" y="702844"/>
              <a:ext cx="6740803" cy="97292"/>
            </a:xfrm>
            <a:prstGeom prst="rect">
              <a:avLst/>
            </a:prstGeom>
            <a:noFill/>
          </p:spPr>
          <p:txBody>
            <a:bodyPr wrap="square" lIns="0" tIns="0" rIns="0" bIns="0" rtlCol="0">
              <a:spAutoFit/>
            </a:bodyPr>
            <a:lstStyle>
              <a:defPPr>
                <a:defRPr lang="en-GB"/>
              </a:defPPr>
              <a:lvl1pPr algn="l" rtl="0" fontAlgn="base">
                <a:lnSpc>
                  <a:spcPct val="108000"/>
                </a:lnSpc>
                <a:spcBef>
                  <a:spcPct val="54000"/>
                </a:spcBef>
                <a:spcAft>
                  <a:spcPct val="0"/>
                </a:spcAft>
                <a:defRPr sz="1700" kern="1200">
                  <a:solidFill>
                    <a:schemeClr val="tx1"/>
                  </a:solidFill>
                  <a:latin typeface="Arial" charset="0"/>
                  <a:ea typeface="+mn-ea"/>
                  <a:cs typeface="+mn-cs"/>
                </a:defRPr>
              </a:lvl1pPr>
              <a:lvl2pPr marL="457200" algn="l" rtl="0" fontAlgn="base">
                <a:lnSpc>
                  <a:spcPct val="108000"/>
                </a:lnSpc>
                <a:spcBef>
                  <a:spcPct val="54000"/>
                </a:spcBef>
                <a:spcAft>
                  <a:spcPct val="0"/>
                </a:spcAft>
                <a:defRPr sz="1700" kern="1200">
                  <a:solidFill>
                    <a:schemeClr val="tx1"/>
                  </a:solidFill>
                  <a:latin typeface="Arial" charset="0"/>
                  <a:ea typeface="+mn-ea"/>
                  <a:cs typeface="+mn-cs"/>
                </a:defRPr>
              </a:lvl2pPr>
              <a:lvl3pPr marL="914400" algn="l" rtl="0" fontAlgn="base">
                <a:lnSpc>
                  <a:spcPct val="108000"/>
                </a:lnSpc>
                <a:spcBef>
                  <a:spcPct val="54000"/>
                </a:spcBef>
                <a:spcAft>
                  <a:spcPct val="0"/>
                </a:spcAft>
                <a:defRPr sz="1700" kern="1200">
                  <a:solidFill>
                    <a:schemeClr val="tx1"/>
                  </a:solidFill>
                  <a:latin typeface="Arial" charset="0"/>
                  <a:ea typeface="+mn-ea"/>
                  <a:cs typeface="+mn-cs"/>
                </a:defRPr>
              </a:lvl3pPr>
              <a:lvl4pPr marL="1371600" algn="l" rtl="0" fontAlgn="base">
                <a:lnSpc>
                  <a:spcPct val="108000"/>
                </a:lnSpc>
                <a:spcBef>
                  <a:spcPct val="54000"/>
                </a:spcBef>
                <a:spcAft>
                  <a:spcPct val="0"/>
                </a:spcAft>
                <a:defRPr sz="1700" kern="1200">
                  <a:solidFill>
                    <a:schemeClr val="tx1"/>
                  </a:solidFill>
                  <a:latin typeface="Arial" charset="0"/>
                  <a:ea typeface="+mn-ea"/>
                  <a:cs typeface="+mn-cs"/>
                </a:defRPr>
              </a:lvl4pPr>
              <a:lvl5pPr marL="1828800" algn="l" rtl="0" fontAlgn="base">
                <a:lnSpc>
                  <a:spcPct val="108000"/>
                </a:lnSpc>
                <a:spcBef>
                  <a:spcPct val="5400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a:lstStyle>
            <a:p>
              <a:pPr marR="0" lvl="0" algn="ctr" defTabSz="914400" rtl="0" eaLnBrk="1" fontAlgn="base" latinLnBrk="0" hangingPunct="1">
                <a:lnSpc>
                  <a:spcPct val="108000"/>
                </a:lnSpc>
                <a:spcBef>
                  <a:spcPct val="54000"/>
                </a:spcBef>
                <a:spcAft>
                  <a:spcPct val="0"/>
                </a:spcAft>
                <a:buClrTx/>
                <a:buSzTx/>
                <a:tabLst/>
                <a:defRPr/>
              </a:pPr>
              <a:r>
                <a:rPr kumimoji="0" lang="da-DK" sz="1600" b="0" i="0" u="none" strike="noStrike" kern="1200" cap="none" spc="0" normalizeH="0" baseline="0" noProof="0" dirty="0" smtClean="0">
                  <a:ln>
                    <a:noFill/>
                  </a:ln>
                  <a:solidFill>
                    <a:srgbClr val="00542E"/>
                  </a:solidFill>
                  <a:effectLst/>
                  <a:uLnTx/>
                  <a:uFillTx/>
                  <a:latin typeface="Arial Rounded MT Bold" panose="020F0704030504030204" pitchFamily="34" charset="0"/>
                  <a:ea typeface="+mn-ea"/>
                  <a:cs typeface="+mn-cs"/>
                </a:rPr>
                <a:t>Risikostyringskoncept</a:t>
              </a:r>
              <a:r>
                <a:rPr kumimoji="0" lang="da-DK" sz="1400" b="0" i="0" u="none" strike="noStrike" kern="1200" cap="none" spc="0" normalizeH="0" baseline="0" noProof="0" dirty="0" smtClean="0">
                  <a:ln>
                    <a:noFill/>
                  </a:ln>
                  <a:solidFill>
                    <a:srgbClr val="00542E"/>
                  </a:solidFill>
                  <a:effectLst/>
                  <a:uLnTx/>
                  <a:uFillTx/>
                  <a:latin typeface="Arial Rounded MT Bold" panose="020F0704030504030204" pitchFamily="34" charset="0"/>
                  <a:ea typeface="+mn-ea"/>
                  <a:cs typeface="+mn-cs"/>
                </a:rPr>
                <a:t>	</a:t>
              </a:r>
              <a:endParaRPr kumimoji="0" lang="da-DK" sz="1400" b="0" i="0" u="none" strike="noStrike" kern="1200" cap="none" spc="0" normalizeH="0" baseline="0" noProof="0" dirty="0">
                <a:ln>
                  <a:noFill/>
                </a:ln>
                <a:solidFill>
                  <a:srgbClr val="00542E"/>
                </a:solidFill>
                <a:effectLst/>
                <a:uLnTx/>
                <a:uFillTx/>
                <a:latin typeface="Arial Rounded MT Bold" panose="020F0704030504030204" pitchFamily="34" charset="0"/>
                <a:ea typeface="+mn-ea"/>
                <a:cs typeface="+mn-cs"/>
              </a:endParaRPr>
            </a:p>
          </p:txBody>
        </p:sp>
      </p:grpSp>
    </p:spTree>
    <p:extLst>
      <p:ext uri="{BB962C8B-B14F-4D97-AF65-F5344CB8AC3E}">
        <p14:creationId xmlns:p14="http://schemas.microsoft.com/office/powerpoint/2010/main" val="1903075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42" name="think-cell Slide" r:id="rId5" imgW="530" imgH="531" progId="TCLayout.ActiveDocument.1">
                  <p:embed/>
                </p:oleObj>
              </mc:Choice>
              <mc:Fallback>
                <p:oleObj name="think-cell Slide" r:id="rId5" imgW="530" imgH="531"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dsholder til slidenummer 2"/>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14</a:t>
            </a:fld>
            <a:endParaRPr kumimoji="0" lang="da-DK" sz="900" b="0" i="0" u="none" strike="noStrike" kern="1200" cap="none" spc="0" normalizeH="0" baseline="0" noProof="0" dirty="0">
              <a:ln>
                <a:noFill/>
              </a:ln>
              <a:noFill/>
              <a:effectLst/>
              <a:uLnTx/>
              <a:uFillTx/>
              <a:latin typeface="Arial" charset="0"/>
              <a:ea typeface="+mn-ea"/>
              <a:cs typeface="+mn-cs"/>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3832" y="2636912"/>
            <a:ext cx="2736304" cy="2736304"/>
          </a:xfrm>
          <a:prstGeom prst="rect">
            <a:avLst/>
          </a:prstGeom>
        </p:spPr>
      </p:pic>
      <p:sp>
        <p:nvSpPr>
          <p:cNvPr id="4" name="Tekstfelt 3"/>
          <p:cNvSpPr txBox="1"/>
          <p:nvPr/>
        </p:nvSpPr>
        <p:spPr>
          <a:xfrm>
            <a:off x="4367808" y="1259226"/>
            <a:ext cx="4032448" cy="73866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4800" b="0" i="0" u="none" strike="noStrike" kern="1200" cap="none" spc="0" normalizeH="0" baseline="0" noProof="0" dirty="0" smtClean="0">
                <a:ln>
                  <a:noFill/>
                </a:ln>
                <a:solidFill>
                  <a:srgbClr val="FFFFFF"/>
                </a:solidFill>
                <a:effectLst/>
                <a:uLnTx/>
                <a:uFillTx/>
                <a:latin typeface="Arial" charset="0"/>
                <a:ea typeface="+mn-ea"/>
                <a:cs typeface="+mn-cs"/>
              </a:rPr>
              <a:t>Spørgsmål?</a:t>
            </a:r>
          </a:p>
        </p:txBody>
      </p:sp>
    </p:spTree>
    <p:extLst>
      <p:ext uri="{BB962C8B-B14F-4D97-AF65-F5344CB8AC3E}">
        <p14:creationId xmlns:p14="http://schemas.microsoft.com/office/powerpoint/2010/main" val="1326978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95" name="think-cell Slide" r:id="rId5" imgW="530" imgH="531" progId="TCLayout.ActiveDocument.1">
                  <p:embed/>
                </p:oleObj>
              </mc:Choice>
              <mc:Fallback>
                <p:oleObj name="think-cell Slide" r:id="rId5" imgW="530" imgH="531"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936891" y="6323877"/>
            <a:ext cx="373027" cy="171450"/>
          </a:xfrm>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1E80101F-5742-4645-B1C0-D6AFABF6C92F}"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15</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33" name="Rektangel 32"/>
          <p:cNvSpPr/>
          <p:nvPr/>
        </p:nvSpPr>
        <p:spPr bwMode="auto">
          <a:xfrm>
            <a:off x="-48479" y="1919005"/>
            <a:ext cx="5863492" cy="71150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6" name="Tekstboks 8"/>
          <p:cNvSpPr txBox="1"/>
          <p:nvPr/>
        </p:nvSpPr>
        <p:spPr>
          <a:xfrm>
            <a:off x="664605" y="2156024"/>
            <a:ext cx="38215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Velkomst og formål med webinaret</a:t>
            </a:r>
          </a:p>
        </p:txBody>
      </p:sp>
      <p:sp>
        <p:nvSpPr>
          <p:cNvPr id="49" name="Rektangel 48"/>
          <p:cNvSpPr/>
          <p:nvPr/>
        </p:nvSpPr>
        <p:spPr bwMode="auto">
          <a:xfrm>
            <a:off x="-48480" y="2795252"/>
            <a:ext cx="9024800" cy="70575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0" name="Tekstboks 48"/>
          <p:cNvSpPr txBox="1"/>
          <p:nvPr/>
        </p:nvSpPr>
        <p:spPr>
          <a:xfrm>
            <a:off x="664605" y="3052230"/>
            <a:ext cx="477053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Tilsynsforpligtelsen – hvad indeholder det?</a:t>
            </a:r>
            <a:endParaRPr kumimoji="0" lang="da-DK" sz="1800" b="1" i="0" u="none" strike="noStrike" kern="0" cap="none" spc="0" normalizeH="0" baseline="0" noProof="0" dirty="0">
              <a:ln>
                <a:noFill/>
              </a:ln>
              <a:solidFill>
                <a:srgbClr val="FFFFFF"/>
              </a:solidFill>
              <a:effectLst/>
              <a:uLnTx/>
              <a:uFillTx/>
              <a:latin typeface="Arial" charset="0"/>
              <a:ea typeface="+mn-ea"/>
              <a:cs typeface="+mn-cs"/>
            </a:endParaRPr>
          </a:p>
        </p:txBody>
      </p:sp>
      <p:sp>
        <p:nvSpPr>
          <p:cNvPr id="51" name="Ellipse 50"/>
          <p:cNvSpPr/>
          <p:nvPr/>
        </p:nvSpPr>
        <p:spPr bwMode="auto">
          <a:xfrm>
            <a:off x="8644321" y="2781008"/>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4" name="Rektangel 53"/>
          <p:cNvSpPr/>
          <p:nvPr/>
        </p:nvSpPr>
        <p:spPr bwMode="auto">
          <a:xfrm>
            <a:off x="-30691" y="3721343"/>
            <a:ext cx="7206811" cy="71440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5" name="Tekstboks 35"/>
          <p:cNvSpPr txBox="1"/>
          <p:nvPr/>
        </p:nvSpPr>
        <p:spPr>
          <a:xfrm>
            <a:off x="687770" y="3978320"/>
            <a:ext cx="166712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 i praksis</a:t>
            </a:r>
          </a:p>
        </p:txBody>
      </p:sp>
      <p:grpSp>
        <p:nvGrpSpPr>
          <p:cNvPr id="3" name="Gruppe 2"/>
          <p:cNvGrpSpPr/>
          <p:nvPr/>
        </p:nvGrpSpPr>
        <p:grpSpPr>
          <a:xfrm>
            <a:off x="5468923" y="1910514"/>
            <a:ext cx="720000" cy="720000"/>
            <a:chOff x="6306649" y="2283794"/>
            <a:chExt cx="720000" cy="720000"/>
          </a:xfrm>
        </p:grpSpPr>
        <p:sp>
          <p:nvSpPr>
            <p:cNvPr id="34" name="Ellipse 33"/>
            <p:cNvSpPr/>
            <p:nvPr/>
          </p:nvSpPr>
          <p:spPr bwMode="auto">
            <a:xfrm>
              <a:off x="6306649" y="2283794"/>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5" name="Ellipse 34"/>
            <p:cNvSpPr/>
            <p:nvPr/>
          </p:nvSpPr>
          <p:spPr bwMode="auto">
            <a:xfrm>
              <a:off x="6396176" y="2378022"/>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1</a:t>
              </a:r>
            </a:p>
          </p:txBody>
        </p:sp>
      </p:grpSp>
      <p:sp>
        <p:nvSpPr>
          <p:cNvPr id="64" name="Tekstfelt 63"/>
          <p:cNvSpPr txBox="1"/>
          <p:nvPr/>
        </p:nvSpPr>
        <p:spPr>
          <a:xfrm>
            <a:off x="10699912" y="3266393"/>
            <a:ext cx="15371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1200" b="0" i="0" u="none" strike="noStrike" kern="0" cap="none" spc="0" normalizeH="0" baseline="0" noProof="0" dirty="0" smtClean="0">
                <a:ln>
                  <a:noFill/>
                </a:ln>
                <a:solidFill>
                  <a:srgbClr val="FFFFFF"/>
                </a:solidFill>
                <a:effectLst/>
                <a:uLnTx/>
                <a:uFillTx/>
                <a:latin typeface="Arial"/>
                <a:ea typeface="+mn-ea"/>
                <a:cs typeface="+mn-cs"/>
              </a:rPr>
              <a:t>Øget tilgængelighed og overblik i                                                                          </a:t>
            </a:r>
            <a:r>
              <a:rPr kumimoji="0" lang="da-DK" sz="1200" b="1" i="0" u="sng" strike="noStrike" kern="0" cap="none" spc="0" normalizeH="0" baseline="0" noProof="0" dirty="0" smtClean="0">
                <a:ln>
                  <a:noFill/>
                </a:ln>
                <a:solidFill>
                  <a:srgbClr val="FFFFFF"/>
                </a:solidFill>
                <a:effectLst/>
                <a:uLnTx/>
                <a:uFillTx/>
                <a:latin typeface="Arial"/>
                <a:ea typeface="+mn-ea"/>
                <a:cs typeface="+mn-cs"/>
              </a:rPr>
              <a:t>udstilling af data</a:t>
            </a:r>
            <a:endParaRPr kumimoji="0" lang="da-DK" sz="1200" b="1" i="0" u="sng" strike="noStrike" kern="0" cap="none" spc="0" normalizeH="0" baseline="0" noProof="0" dirty="0">
              <a:ln>
                <a:noFill/>
              </a:ln>
              <a:solidFill>
                <a:srgbClr val="FFFFFF"/>
              </a:solidFill>
              <a:effectLst/>
              <a:uLnTx/>
              <a:uFillTx/>
              <a:latin typeface="Arial"/>
              <a:ea typeface="+mn-ea"/>
              <a:cs typeface="+mn-cs"/>
            </a:endParaRPr>
          </a:p>
        </p:txBody>
      </p:sp>
      <p:grpSp>
        <p:nvGrpSpPr>
          <p:cNvPr id="4" name="Gruppe 3"/>
          <p:cNvGrpSpPr/>
          <p:nvPr/>
        </p:nvGrpSpPr>
        <p:grpSpPr>
          <a:xfrm>
            <a:off x="6761467" y="3722693"/>
            <a:ext cx="720000" cy="720000"/>
            <a:chOff x="8650658" y="4077112"/>
            <a:chExt cx="720000" cy="720000"/>
          </a:xfrm>
        </p:grpSpPr>
        <p:sp>
          <p:nvSpPr>
            <p:cNvPr id="56" name="Ellipse 55"/>
            <p:cNvSpPr/>
            <p:nvPr/>
          </p:nvSpPr>
          <p:spPr bwMode="auto">
            <a:xfrm>
              <a:off x="8650658"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7" name="Ellipse 56"/>
            <p:cNvSpPr/>
            <p:nvPr/>
          </p:nvSpPr>
          <p:spPr bwMode="auto">
            <a:xfrm>
              <a:off x="8757704"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3</a:t>
              </a:r>
            </a:p>
          </p:txBody>
        </p:sp>
      </p:grpSp>
      <p:sp>
        <p:nvSpPr>
          <p:cNvPr id="37" name="Tekstfelt 36"/>
          <p:cNvSpPr txBox="1"/>
          <p:nvPr/>
        </p:nvSpPr>
        <p:spPr>
          <a:xfrm>
            <a:off x="701675" y="412750"/>
            <a:ext cx="10838305"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3200" b="0" i="0" u="none" strike="noStrike" kern="1200" cap="none" spc="0" normalizeH="0" baseline="0" noProof="0" dirty="0" smtClean="0">
                <a:ln>
                  <a:noFill/>
                </a:ln>
                <a:solidFill>
                  <a:srgbClr val="002060"/>
                </a:solidFill>
                <a:effectLst/>
                <a:uLnTx/>
                <a:uFillTx/>
                <a:latin typeface="Arial" charset="0"/>
                <a:ea typeface="+mn-ea"/>
                <a:cs typeface="+mn-cs"/>
              </a:rPr>
              <a:t>Dagsorden</a:t>
            </a:r>
          </a:p>
        </p:txBody>
      </p:sp>
      <p:sp>
        <p:nvSpPr>
          <p:cNvPr id="24" name="Ellipse 23"/>
          <p:cNvSpPr/>
          <p:nvPr/>
        </p:nvSpPr>
        <p:spPr bwMode="auto">
          <a:xfrm>
            <a:off x="8733848" y="2874526"/>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a:ln>
                  <a:noFill/>
                </a:ln>
                <a:solidFill>
                  <a:srgbClr val="00542E"/>
                </a:solidFill>
                <a:effectLst/>
                <a:uLnTx/>
                <a:uFillTx/>
                <a:latin typeface="Arial" charset="0"/>
                <a:ea typeface="+mn-ea"/>
                <a:cs typeface="+mn-cs"/>
              </a:rPr>
              <a:t>2</a:t>
            </a:r>
            <a:endParaRPr kumimoji="0" lang="da-DK" sz="2000" b="0" i="0" u="none" strike="noStrike" kern="0" cap="none" spc="0" normalizeH="0" baseline="0" noProof="0" dirty="0" smtClean="0">
              <a:ln>
                <a:noFill/>
              </a:ln>
              <a:solidFill>
                <a:srgbClr val="00542E"/>
              </a:solidFill>
              <a:effectLst/>
              <a:uLnTx/>
              <a:uFillTx/>
              <a:latin typeface="Arial" charset="0"/>
              <a:ea typeface="+mn-ea"/>
              <a:cs typeface="+mn-cs"/>
            </a:endParaRPr>
          </a:p>
        </p:txBody>
      </p:sp>
      <p:sp>
        <p:nvSpPr>
          <p:cNvPr id="25" name="Rektangel 24"/>
          <p:cNvSpPr/>
          <p:nvPr/>
        </p:nvSpPr>
        <p:spPr bwMode="auto">
          <a:xfrm>
            <a:off x="-21530" y="4689747"/>
            <a:ext cx="6270707" cy="70039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6" name="Tekstboks 35"/>
          <p:cNvSpPr txBox="1"/>
          <p:nvPr/>
        </p:nvSpPr>
        <p:spPr>
          <a:xfrm>
            <a:off x="687770" y="4946725"/>
            <a:ext cx="11028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Afrunding</a:t>
            </a:r>
          </a:p>
        </p:txBody>
      </p:sp>
      <p:grpSp>
        <p:nvGrpSpPr>
          <p:cNvPr id="27" name="Gruppe 26"/>
          <p:cNvGrpSpPr/>
          <p:nvPr/>
        </p:nvGrpSpPr>
        <p:grpSpPr>
          <a:xfrm>
            <a:off x="5828923" y="4684994"/>
            <a:ext cx="720000" cy="720000"/>
            <a:chOff x="6833950" y="4077112"/>
            <a:chExt cx="720000" cy="720000"/>
          </a:xfrm>
        </p:grpSpPr>
        <p:sp>
          <p:nvSpPr>
            <p:cNvPr id="28" name="Ellipse 27"/>
            <p:cNvSpPr/>
            <p:nvPr/>
          </p:nvSpPr>
          <p:spPr bwMode="auto">
            <a:xfrm>
              <a:off x="6833950"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9" name="Ellipse 28"/>
            <p:cNvSpPr/>
            <p:nvPr/>
          </p:nvSpPr>
          <p:spPr bwMode="auto">
            <a:xfrm>
              <a:off x="6923477"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4</a:t>
              </a:r>
            </a:p>
          </p:txBody>
        </p:sp>
      </p:grpSp>
      <p:sp>
        <p:nvSpPr>
          <p:cNvPr id="31" name="Tekstboks 35"/>
          <p:cNvSpPr txBox="1"/>
          <p:nvPr/>
        </p:nvSpPr>
        <p:spPr>
          <a:xfrm>
            <a:off x="687770" y="5414582"/>
            <a:ext cx="289822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Nyt fra ØS og næste møde</a:t>
            </a:r>
          </a:p>
        </p:txBody>
      </p:sp>
      <p:sp>
        <p:nvSpPr>
          <p:cNvPr id="30" name="Rektangel 29"/>
          <p:cNvSpPr/>
          <p:nvPr/>
        </p:nvSpPr>
        <p:spPr bwMode="auto">
          <a:xfrm flipV="1">
            <a:off x="-137595" y="2662579"/>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32" name="Rektangel 31"/>
          <p:cNvSpPr/>
          <p:nvPr/>
        </p:nvSpPr>
        <p:spPr bwMode="auto">
          <a:xfrm flipV="1">
            <a:off x="-168696" y="4672249"/>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38" name="Rektangel 37"/>
          <p:cNvSpPr/>
          <p:nvPr/>
        </p:nvSpPr>
        <p:spPr bwMode="auto">
          <a:xfrm flipV="1">
            <a:off x="-69282" y="1658495"/>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209700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86B506-04CA-4463-8543-A6D525A1ADAF}"/>
              </a:ext>
            </a:extLst>
          </p:cNvPr>
          <p:cNvSpPr>
            <a:spLocks noGrp="1"/>
          </p:cNvSpPr>
          <p:nvPr>
            <p:ph type="ctrTitle"/>
          </p:nvPr>
        </p:nvSpPr>
        <p:spPr>
          <a:xfrm>
            <a:off x="2450840" y="2712098"/>
            <a:ext cx="9202359" cy="2475502"/>
          </a:xfrm>
        </p:spPr>
        <p:txBody>
          <a:bodyPr/>
          <a:lstStyle/>
          <a:p>
            <a:r>
              <a:rPr lang="da-DK" dirty="0" smtClean="0"/>
              <a:t>Arbejdet med risikostyring i BUVM samt udvikling af tilsynskoncept </a:t>
            </a:r>
            <a:endParaRPr lang="da-DK" dirty="0"/>
          </a:p>
        </p:txBody>
      </p:sp>
      <p:sp>
        <p:nvSpPr>
          <p:cNvPr id="4" name="Date Placeholder 3">
            <a:extLst>
              <a:ext uri="{FF2B5EF4-FFF2-40B4-BE49-F238E27FC236}">
                <a16:creationId xmlns:a16="http://schemas.microsoft.com/office/drawing/2014/main" id="{1408F218-03AC-4515-BD5E-7F4BA7F1F0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0D8EE2-8D59-4AEA-8B9A-24B0177BFCF3}" type="datetime2">
              <a:rPr kumimoji="0" lang="da-DK" sz="100" b="0" i="0" u="none" strike="noStrike" kern="1200" cap="none" spc="0" normalizeH="0" baseline="0" noProof="0" smtClean="0">
                <a:ln>
                  <a:noFill/>
                </a:ln>
                <a:no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 december 2020</a:t>
            </a:fld>
            <a:endParaRPr kumimoji="0" lang="da-DK" sz="100" b="0" i="0" u="none" strike="noStrike" kern="1200" cap="none" spc="0" normalizeH="0" baseline="0" noProof="0" dirty="0">
              <a:ln>
                <a:noFill/>
              </a:ln>
              <a:noFill/>
              <a:effectLst/>
              <a:uLnTx/>
              <a:uFillTx/>
              <a:latin typeface="Verdana"/>
              <a:ea typeface="+mn-ea"/>
              <a:cs typeface="+mn-cs"/>
            </a:endParaRPr>
          </a:p>
        </p:txBody>
      </p:sp>
      <p:sp>
        <p:nvSpPr>
          <p:cNvPr id="2" name="Pladsholder til slidenummer 1">
            <a:extLst>
              <a:ext uri="{FF2B5EF4-FFF2-40B4-BE49-F238E27FC236}">
                <a16:creationId xmlns:a16="http://schemas.microsoft.com/office/drawing/2014/main" id="{D59C4849-C7A3-4B0D-80F7-AEACFA18B9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da-DK" sz="100" b="0" i="0" u="none" strike="noStrike" kern="1200" cap="none" spc="0" normalizeH="0" baseline="0" noProof="0" smtClean="0">
                <a:ln>
                  <a:noFill/>
                </a:ln>
                <a:no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00" b="0" i="0" u="none" strike="noStrike" kern="1200" cap="none" spc="0" normalizeH="0" baseline="0" noProof="0" dirty="0">
              <a:ln>
                <a:noFill/>
              </a:ln>
              <a:no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252550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3" name="think-cell Slide" r:id="rId5" imgW="530" imgH="531" progId="TCLayout.ActiveDocument.1">
                  <p:embed/>
                </p:oleObj>
              </mc:Choice>
              <mc:Fallback>
                <p:oleObj name="think-cell Slide" r:id="rId5" imgW="530" imgH="531" progId="TCLayout.ActiveDocument.1">
                  <p:embed/>
                  <p:pic>
                    <p:nvPicPr>
                      <p:cNvPr id="7" name="Objekt 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ktangel 5" hidden="1"/>
          <p:cNvSpPr/>
          <p:nvPr>
            <p:custDataLst>
              <p:tags r:id="rId3"/>
            </p:custDataLst>
          </p:nvPr>
        </p:nvSpPr>
        <p:spPr>
          <a:xfrm>
            <a:off x="0" y="0"/>
            <a:ext cx="158750"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3600" b="0" i="0" u="none" strike="noStrike" kern="1200" cap="none" spc="0" normalizeH="0" baseline="0" noProof="0" dirty="0" err="1" smtClean="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el 1"/>
          <p:cNvSpPr>
            <a:spLocks noGrp="1"/>
          </p:cNvSpPr>
          <p:nvPr>
            <p:ph type="title"/>
          </p:nvPr>
        </p:nvSpPr>
        <p:spPr>
          <a:xfrm>
            <a:off x="540000" y="547701"/>
            <a:ext cx="9259888" cy="934890"/>
          </a:xfrm>
        </p:spPr>
        <p:txBody>
          <a:bodyPr/>
          <a:lstStyle/>
          <a:p>
            <a:r>
              <a:rPr lang="da-DK" dirty="0" smtClean="0"/>
              <a:t>Afsæt for arbejdet med </a:t>
            </a:r>
            <a:r>
              <a:rPr lang="da-DK" dirty="0" smtClean="0"/>
              <a:t>tilsyn og risikostyring</a:t>
            </a:r>
            <a:endParaRPr lang="da-DK" dirty="0"/>
          </a:p>
        </p:txBody>
      </p:sp>
      <p:sp>
        <p:nvSpPr>
          <p:cNvPr id="3" name="Pladsholder til indhold 2"/>
          <p:cNvSpPr>
            <a:spLocks noGrp="1"/>
          </p:cNvSpPr>
          <p:nvPr>
            <p:ph idx="1"/>
          </p:nvPr>
        </p:nvSpPr>
        <p:spPr>
          <a:xfrm>
            <a:off x="541059" y="1399430"/>
            <a:ext cx="8658600" cy="4918820"/>
          </a:xfrm>
        </p:spPr>
        <p:txBody>
          <a:bodyPr/>
          <a:lstStyle/>
          <a:p>
            <a:r>
              <a:rPr lang="da-DK" dirty="0" smtClean="0"/>
              <a:t>I lyset af svindelsagen på andre ministerområder blev det besluttet at hyre </a:t>
            </a:r>
            <a:r>
              <a:rPr lang="da-DK" dirty="0" err="1" smtClean="0"/>
              <a:t>PwC</a:t>
            </a:r>
            <a:r>
              <a:rPr lang="da-DK" dirty="0" smtClean="0"/>
              <a:t> til at foretage en gennemgang af ministeriets processer </a:t>
            </a:r>
            <a:r>
              <a:rPr lang="da-DK" dirty="0" smtClean="0"/>
              <a:t>ift. </a:t>
            </a:r>
            <a:r>
              <a:rPr lang="da-DK" dirty="0" smtClean="0"/>
              <a:t>alle betalingsstrømme for at </a:t>
            </a:r>
            <a:r>
              <a:rPr lang="da-DK" dirty="0" smtClean="0"/>
              <a:t>vurdere </a:t>
            </a:r>
            <a:r>
              <a:rPr lang="da-DK" dirty="0" smtClean="0"/>
              <a:t>den iboende risiko. </a:t>
            </a:r>
          </a:p>
          <a:p>
            <a:r>
              <a:rPr lang="da-DK" dirty="0" err="1" smtClean="0"/>
              <a:t>PwCs</a:t>
            </a:r>
            <a:r>
              <a:rPr lang="da-DK" dirty="0" smtClean="0"/>
              <a:t> afrapportering og anbefalinger er offentliggjort på vores hjemmeside – grundlæggende handler de om at få dokumenteret procedurer, forbedret </a:t>
            </a:r>
            <a:r>
              <a:rPr lang="da-DK" dirty="0" smtClean="0"/>
              <a:t>brugeradministration </a:t>
            </a:r>
            <a:r>
              <a:rPr lang="da-DK" dirty="0" smtClean="0"/>
              <a:t>samt etablere og anvende logning mere systematisk. </a:t>
            </a:r>
          </a:p>
          <a:p>
            <a:r>
              <a:rPr lang="da-DK" dirty="0" smtClean="0"/>
              <a:t>Ud over dette er der truffet beslutning i den koncernfælles ledelse om at minimere antallet af medarbejdere, som har </a:t>
            </a:r>
            <a:r>
              <a:rPr lang="da-DK" dirty="0" err="1" smtClean="0"/>
              <a:t>BUVMs</a:t>
            </a:r>
            <a:r>
              <a:rPr lang="da-DK" dirty="0" smtClean="0"/>
              <a:t> </a:t>
            </a:r>
            <a:r>
              <a:rPr lang="da-DK" dirty="0" smtClean="0"/>
              <a:t>betalingskort – også ud fra en </a:t>
            </a:r>
            <a:r>
              <a:rPr lang="da-DK" dirty="0" smtClean="0"/>
              <a:t>risikovurdering.</a:t>
            </a:r>
            <a:endParaRPr lang="da-DK" dirty="0" smtClean="0"/>
          </a:p>
          <a:p>
            <a:pPr marL="0" indent="0">
              <a:buNone/>
            </a:pPr>
            <a:endParaRPr lang="da-DK" dirty="0" smtClean="0"/>
          </a:p>
          <a:p>
            <a:endParaRPr lang="da-DK" dirty="0"/>
          </a:p>
          <a:p>
            <a:pPr marL="0" indent="0">
              <a:buNone/>
            </a:pPr>
            <a:r>
              <a:rPr lang="da-DK" dirty="0" smtClean="0"/>
              <a:t> </a:t>
            </a:r>
          </a:p>
          <a:p>
            <a:pPr marL="0" indent="0">
              <a:buNone/>
            </a:pPr>
            <a:endParaRPr lang="da-DK" dirty="0" smtClean="0"/>
          </a:p>
          <a:p>
            <a:endParaRPr lang="da-DK" dirty="0"/>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DEBFBC-3EA9-44C1-B812-425A86C4EEE2}"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 december 2020</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9873C9-BF5D-4A9A-BB31-45BBB7BABAF7}"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Tree>
    <p:extLst>
      <p:ext uri="{BB962C8B-B14F-4D97-AF65-F5344CB8AC3E}">
        <p14:creationId xmlns:p14="http://schemas.microsoft.com/office/powerpoint/2010/main" val="103073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200" dirty="0" smtClean="0"/>
              <a:t>Mere strategisk tilgang til risikostyring - Tilsynskoncept</a:t>
            </a:r>
            <a:endParaRPr lang="da-DK" sz="3200" dirty="0"/>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2143AC-41B5-4E84-8870-A146AB5F32EF}"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 december 2020</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9873C9-BF5D-4A9A-BB31-45BBB7BABAF7}"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8" name="Pladsholder til indhold 2"/>
          <p:cNvSpPr txBox="1">
            <a:spLocks/>
          </p:cNvSpPr>
          <p:nvPr/>
        </p:nvSpPr>
        <p:spPr>
          <a:xfrm>
            <a:off x="541059" y="1593990"/>
            <a:ext cx="8658600" cy="4918820"/>
          </a:xfrm>
          <a:prstGeom prst="rect">
            <a:avLst/>
          </a:prstGeom>
        </p:spPr>
        <p:txBody>
          <a:bodyPr/>
          <a:lst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a:lstStyle>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latin typeface="Verdana"/>
                <a:ea typeface="+mn-ea"/>
                <a:cs typeface="+mn-cs"/>
              </a:rPr>
              <a:t>Generelt har der været fokus på at få en mere strategisk tilgang til risikostyring.</a:t>
            </a: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latin typeface="Verdana"/>
                <a:ea typeface="+mn-ea"/>
                <a:cs typeface="+mn-cs"/>
              </a:rPr>
              <a:t>Ministeriet har lavet et tilsynskoncept, som rammesætter arbejdet og ansvarsfordelingen i forhold til ministeriets tilsyn.</a:t>
            </a: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latin typeface="Verdana"/>
                <a:ea typeface="+mn-ea"/>
                <a:cs typeface="+mn-cs"/>
              </a:rPr>
              <a:t>Tilsynskonceptet forholder sig både til det økonomiske/ administrative tilsyn og til legalitetstilsynet. </a:t>
            </a: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latin typeface="Verdana"/>
                <a:ea typeface="+mn-ea"/>
                <a:cs typeface="+mn-cs"/>
              </a:rPr>
              <a:t>Vi har forankret koordinationen af det samlede tilsyn i Økonomiafdelingen i departementet, ligesom det økonomiske-administrative tilsyn også sker herfra.</a:t>
            </a: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r>
              <a:rPr kumimoji="0" lang="da-DK" sz="2000" b="0" i="0" u="none" strike="noStrike" kern="1200" cap="none" spc="0" normalizeH="0" baseline="0" noProof="0" dirty="0" smtClean="0">
                <a:ln>
                  <a:noFill/>
                </a:ln>
                <a:solidFill>
                  <a:srgbClr val="161616"/>
                </a:solidFill>
                <a:effectLst/>
                <a:uLnTx/>
                <a:uFillTx/>
                <a:latin typeface="Verdana"/>
                <a:ea typeface="+mn-ea"/>
                <a:cs typeface="+mn-cs"/>
              </a:rPr>
              <a:t>I forhold til legalitetstilsynet, så er det forankret sammen med ansvaret for vedligeholdelse af lovgrundlaget – og dermed er ansvaret bredt ud i departementet til fagkontorerne.</a:t>
            </a: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endParaRPr kumimoji="0" lang="da-DK" sz="2000" b="0" i="0" u="none" strike="noStrike" kern="1200" cap="none" spc="0" normalizeH="0" baseline="0" noProof="0" dirty="0" smtClean="0">
              <a:ln>
                <a:noFill/>
              </a:ln>
              <a:solidFill>
                <a:srgbClr val="161616"/>
              </a:solidFill>
              <a:effectLst/>
              <a:uLnTx/>
              <a:uFillTx/>
              <a:latin typeface="Verdana"/>
              <a:ea typeface="+mn-ea"/>
              <a:cs typeface="+mn-cs"/>
            </a:endParaRP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endParaRPr kumimoji="0" lang="da-DK" sz="2000" b="0" i="0" u="none" strike="noStrike" kern="1200" cap="none" spc="0" normalizeH="0" baseline="0" noProof="0" dirty="0" smtClean="0">
              <a:ln>
                <a:noFill/>
              </a:ln>
              <a:solidFill>
                <a:srgbClr val="161616"/>
              </a:solidFill>
              <a:effectLst/>
              <a:uLnTx/>
              <a:uFillTx/>
              <a:latin typeface="Verdana"/>
              <a:ea typeface="+mn-ea"/>
              <a:cs typeface="+mn-cs"/>
            </a:endParaRPr>
          </a:p>
          <a:p>
            <a:pPr marL="0" marR="0" lvl="0" indent="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None/>
              <a:tabLst/>
              <a:defRPr/>
            </a:pPr>
            <a:endParaRPr kumimoji="0" lang="da-DK" sz="2000" b="0" i="0" u="none" strike="noStrike" kern="1200" cap="none" spc="0" normalizeH="0" baseline="0" noProof="0" dirty="0" smtClean="0">
              <a:ln>
                <a:noFill/>
              </a:ln>
              <a:solidFill>
                <a:srgbClr val="161616"/>
              </a:solidFill>
              <a:effectLst/>
              <a:uLnTx/>
              <a:uFillTx/>
              <a:latin typeface="Verdana"/>
              <a:ea typeface="+mn-ea"/>
              <a:cs typeface="+mn-cs"/>
            </a:endParaRPr>
          </a:p>
          <a:p>
            <a:pPr marL="180000" marR="0" lvl="0" indent="-180000" algn="l" defTabSz="914400" rtl="0" eaLnBrk="1" fontAlgn="auto" latinLnBrk="0" hangingPunct="1">
              <a:lnSpc>
                <a:spcPct val="100000"/>
              </a:lnSpc>
              <a:spcBef>
                <a:spcPts val="1200"/>
              </a:spcBef>
              <a:spcAft>
                <a:spcPts val="0"/>
              </a:spcAft>
              <a:buClr>
                <a:srgbClr val="007A98"/>
              </a:buClr>
              <a:buSzTx/>
              <a:buFont typeface="Arial" panose="020B0604020202020204" pitchFamily="34" charset="0"/>
              <a:buChar char="•"/>
              <a:tabLst/>
              <a:defRPr/>
            </a:pPr>
            <a:endParaRPr kumimoji="0" lang="da-DK" sz="2000" b="0" i="0" u="none" strike="noStrike" kern="1200" cap="none" spc="0" normalizeH="0" baseline="0" noProof="0" dirty="0">
              <a:ln>
                <a:noFill/>
              </a:ln>
              <a:solidFill>
                <a:srgbClr val="161616"/>
              </a:solidFill>
              <a:effectLst/>
              <a:uLnTx/>
              <a:uFillTx/>
              <a:latin typeface="Verdana"/>
              <a:ea typeface="+mn-ea"/>
              <a:cs typeface="+mn-cs"/>
            </a:endParaRPr>
          </a:p>
        </p:txBody>
      </p:sp>
    </p:spTree>
    <p:extLst>
      <p:ext uri="{BB962C8B-B14F-4D97-AF65-F5344CB8AC3E}">
        <p14:creationId xmlns:p14="http://schemas.microsoft.com/office/powerpoint/2010/main" val="450306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639277"/>
            <a:ext cx="9259888" cy="934890"/>
          </a:xfrm>
        </p:spPr>
        <p:txBody>
          <a:bodyPr/>
          <a:lstStyle/>
          <a:p>
            <a:r>
              <a:rPr lang="da-DK" dirty="0" smtClean="0"/>
              <a:t>Læring af processen </a:t>
            </a:r>
            <a:endParaRPr lang="da-DK" dirty="0"/>
          </a:p>
        </p:txBody>
      </p:sp>
      <p:sp>
        <p:nvSpPr>
          <p:cNvPr id="3" name="Pladsholder til indhold 2"/>
          <p:cNvSpPr>
            <a:spLocks noGrp="1"/>
          </p:cNvSpPr>
          <p:nvPr>
            <p:ph idx="1"/>
          </p:nvPr>
        </p:nvSpPr>
        <p:spPr>
          <a:xfrm>
            <a:off x="665804" y="1718007"/>
            <a:ext cx="10012028" cy="4518000"/>
          </a:xfrm>
        </p:spPr>
        <p:txBody>
          <a:bodyPr/>
          <a:lstStyle/>
          <a:p>
            <a:r>
              <a:rPr lang="da-DK" dirty="0" smtClean="0"/>
              <a:t>I forhold til </a:t>
            </a:r>
            <a:r>
              <a:rPr lang="da-DK" dirty="0" err="1" smtClean="0"/>
              <a:t>PwCs</a:t>
            </a:r>
            <a:r>
              <a:rPr lang="da-DK" dirty="0" smtClean="0"/>
              <a:t> gennemgang, så har det givet ”ro i maven” - men samtidig også en synliggørelse af at vi bør have en væsentlig mere systematisk tilgang til tilsynet, hvilket har været et godt afsæt til udarbejdelse af vores </a:t>
            </a:r>
            <a:r>
              <a:rPr lang="da-DK" dirty="0" smtClean="0"/>
              <a:t>tilsynskoncept.</a:t>
            </a:r>
            <a:endParaRPr lang="da-DK" dirty="0" smtClean="0"/>
          </a:p>
          <a:p>
            <a:r>
              <a:rPr lang="da-DK" dirty="0" smtClean="0"/>
              <a:t>Det er blevet tydeligt, at fokus på kontroller primært har været i de ”obligatoriske enheder” som regnskab og HR – men der er behov for et generelt ledelsesfokus – og det har vi </a:t>
            </a:r>
            <a:r>
              <a:rPr lang="da-DK" dirty="0" smtClean="0"/>
              <a:t>nu fået.</a:t>
            </a:r>
            <a:endParaRPr lang="da-DK" dirty="0" smtClean="0"/>
          </a:p>
          <a:p>
            <a:r>
              <a:rPr lang="da-DK" dirty="0" smtClean="0"/>
              <a:t>En proaktiv strategi overfor Rigsrevisionen, der har læst med og i et vist omfang også har brugt </a:t>
            </a:r>
            <a:r>
              <a:rPr lang="da-DK" dirty="0" err="1" smtClean="0"/>
              <a:t>PwC’s</a:t>
            </a:r>
            <a:r>
              <a:rPr lang="da-DK" dirty="0" smtClean="0"/>
              <a:t> undersøgelse i forbindelse med deres </a:t>
            </a:r>
            <a:r>
              <a:rPr lang="da-DK" dirty="0" smtClean="0"/>
              <a:t>revision.</a:t>
            </a:r>
            <a:endParaRPr lang="da-DK" dirty="0" smtClean="0"/>
          </a:p>
          <a:p>
            <a:r>
              <a:rPr lang="da-DK" dirty="0" smtClean="0"/>
              <a:t>Vigtigt arbejde – som har krævet stor ressourceindsats i fagkontorer og i </a:t>
            </a:r>
            <a:r>
              <a:rPr lang="da-DK" dirty="0" smtClean="0"/>
              <a:t>Regnskab. </a:t>
            </a:r>
            <a:endParaRPr lang="da-DK" dirty="0" smtClean="0"/>
          </a:p>
          <a:p>
            <a:endParaRPr lang="da-DK" sz="2400" dirty="0" smtClean="0"/>
          </a:p>
          <a:p>
            <a:endParaRPr lang="da-DK" sz="2400" dirty="0"/>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DEBFBC-3EA9-44C1-B812-425A86C4EEE2}" type="datetime2">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 december 2020</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59873C9-BF5D-4A9A-BB31-45BBB7BABAF7}" type="slidenum">
              <a:rPr kumimoji="0" lang="da-DK" sz="800" b="0" i="0" u="none" strike="noStrike" kern="1200" cap="none" spc="0" normalizeH="0" baseline="0" noProof="0" smtClean="0">
                <a:ln>
                  <a:noFill/>
                </a:ln>
                <a:solidFill>
                  <a:srgbClr val="16161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a-DK" sz="800" b="0" i="0" u="none" strike="noStrike" kern="1200" cap="none" spc="0" normalizeH="0" baseline="0" noProof="0" dirty="0">
              <a:ln>
                <a:noFill/>
              </a:ln>
              <a:solidFill>
                <a:srgbClr val="161616"/>
              </a:solidFill>
              <a:effectLst/>
              <a:uLnTx/>
              <a:uFillTx/>
              <a:latin typeface="Verdana"/>
              <a:ea typeface="+mn-ea"/>
              <a:cs typeface="+mn-cs"/>
            </a:endParaRPr>
          </a:p>
        </p:txBody>
      </p:sp>
    </p:spTree>
    <p:extLst>
      <p:ext uri="{BB962C8B-B14F-4D97-AF65-F5344CB8AC3E}">
        <p14:creationId xmlns:p14="http://schemas.microsoft.com/office/powerpoint/2010/main" val="140508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ext uri="{D42A27DB-BD31-4B8C-83A1-F6EECF244321}">
                <p14:modId xmlns:p14="http://schemas.microsoft.com/office/powerpoint/2010/main" val="3927116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3" name="think-cell Slide" r:id="rId6" imgW="530" imgH="531" progId="TCLayout.ActiveDocument.1">
                  <p:embed/>
                </p:oleObj>
              </mc:Choice>
              <mc:Fallback>
                <p:oleObj name="think-cell Slide" r:id="rId6" imgW="530" imgH="531" progId="TCLayout.ActiveDocument.1">
                  <p:embed/>
                  <p:pic>
                    <p:nvPicPr>
                      <p:cNvPr id="4" name="Objek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defRPr/>
            </a:pPr>
            <a:endParaRPr kumimoji="0" lang="da-DK" sz="20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1055441" y="836712"/>
            <a:ext cx="10153128" cy="4566398"/>
          </a:xfrm>
        </p:spPr>
        <p:txBody>
          <a:bodyPr/>
          <a:lstStyle/>
          <a:p>
            <a:pPr algn="l">
              <a:spcBef>
                <a:spcPts val="600"/>
              </a:spcBef>
              <a:spcAft>
                <a:spcPts val="1200"/>
              </a:spcAft>
            </a:pPr>
            <a:r>
              <a:rPr lang="da-DK" sz="3600" dirty="0" smtClean="0"/>
              <a:t>Praktiske regler under webinaret</a:t>
            </a:r>
            <a:r>
              <a:rPr lang="da-DK" sz="4800" dirty="0" smtClean="0"/>
              <a:t/>
            </a:r>
            <a:br>
              <a:rPr lang="da-DK" sz="4800" dirty="0" smtClean="0"/>
            </a:br>
            <a:r>
              <a:rPr lang="da-DK" sz="4800" dirty="0" smtClean="0"/>
              <a:t/>
            </a:r>
            <a:br>
              <a:rPr lang="da-DK" sz="4800" dirty="0" smtClean="0"/>
            </a:br>
            <a:r>
              <a:rPr lang="da-DK" sz="4800" dirty="0" smtClean="0"/>
              <a:t>	</a:t>
            </a:r>
            <a:r>
              <a:rPr lang="da-DK" sz="2000" b="1" dirty="0" smtClean="0"/>
              <a:t>Sluk for jeres kamera og lyd </a:t>
            </a:r>
            <a:r>
              <a:rPr lang="da-DK" sz="2000" dirty="0" smtClean="0"/>
              <a:t>– så kan vi alle bedre høre talerne</a:t>
            </a:r>
            <a:br>
              <a:rPr lang="da-DK" sz="2000" dirty="0" smtClean="0"/>
            </a:br>
            <a:r>
              <a:rPr lang="da-DK" sz="2000" dirty="0" smtClean="0"/>
              <a:t/>
            </a:r>
            <a:br>
              <a:rPr lang="da-DK" sz="2000" dirty="0" smtClean="0"/>
            </a:br>
            <a:r>
              <a:rPr lang="da-DK" sz="2000" dirty="0" smtClean="0"/>
              <a:t/>
            </a:r>
            <a:br>
              <a:rPr lang="da-DK" sz="2000" dirty="0" smtClean="0"/>
            </a:br>
            <a:r>
              <a:rPr lang="da-DK" sz="2000" dirty="0" smtClean="0"/>
              <a:t/>
            </a:r>
            <a:br>
              <a:rPr lang="da-DK" sz="2000" dirty="0" smtClean="0"/>
            </a:br>
            <a:r>
              <a:rPr lang="da-DK" sz="2000" dirty="0" smtClean="0"/>
              <a:t>	</a:t>
            </a:r>
            <a:r>
              <a:rPr lang="da-DK" sz="2000" b="1" dirty="0" smtClean="0"/>
              <a:t>Stil gerne spørgsmål i chatten </a:t>
            </a:r>
            <a:r>
              <a:rPr lang="da-DK" sz="2000" dirty="0" smtClean="0"/>
              <a:t>– vi forsøger at komme omkring dem undervejs, 	alternativt forsøger vi at samle op efterfølgende</a:t>
            </a:r>
            <a:br>
              <a:rPr lang="da-DK" sz="2000" dirty="0" smtClean="0"/>
            </a:br>
            <a:r>
              <a:rPr lang="da-DK" sz="2000" dirty="0" smtClean="0"/>
              <a:t/>
            </a:r>
            <a:br>
              <a:rPr lang="da-DK" sz="2000" dirty="0" smtClean="0"/>
            </a:br>
            <a:r>
              <a:rPr lang="da-DK" sz="2000" dirty="0"/>
              <a:t/>
            </a:r>
            <a:br>
              <a:rPr lang="da-DK" sz="2000" dirty="0"/>
            </a:br>
            <a:r>
              <a:rPr lang="da-DK" sz="2000" dirty="0" smtClean="0"/>
              <a:t>	</a:t>
            </a:r>
            <a:r>
              <a:rPr lang="da-DK" sz="2000" b="1" dirty="0" smtClean="0"/>
              <a:t>Webinaret optages </a:t>
            </a:r>
            <a:r>
              <a:rPr lang="da-DK" sz="2000" dirty="0" smtClean="0"/>
              <a:t>og gøres tilgængelig for statslige ledere og medarbejder, 	som ikke kunne være med i dag</a:t>
            </a:r>
            <a:br>
              <a:rPr lang="da-DK" sz="2000" dirty="0" smtClean="0"/>
            </a:br>
            <a:r>
              <a:rPr lang="da-DK" sz="2000" dirty="0" smtClean="0"/>
              <a:t/>
            </a:r>
            <a:br>
              <a:rPr lang="da-DK" sz="2000" dirty="0" smtClean="0"/>
            </a:br>
            <a:r>
              <a:rPr lang="da-DK" sz="2000" b="1" dirty="0" smtClean="0"/>
              <a:t/>
            </a:r>
            <a:br>
              <a:rPr lang="da-DK" sz="2000" b="1" dirty="0" smtClean="0"/>
            </a:br>
            <a:r>
              <a:rPr lang="da-DK" sz="2000" b="1" dirty="0" smtClean="0"/>
              <a:t>	Slides bliver tilgængelige </a:t>
            </a:r>
            <a:r>
              <a:rPr lang="da-DK" sz="2000" dirty="0" smtClean="0"/>
              <a:t>efter webinaret i Campus og på hjemmesiden</a:t>
            </a:r>
            <a:endParaRPr lang="da-DK" sz="4000" dirty="0"/>
          </a:p>
        </p:txBody>
      </p:sp>
      <p:sp>
        <p:nvSpPr>
          <p:cNvPr id="3" name="Pladsholder til slidenummer 2"/>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a:t>
            </a:fld>
            <a:endParaRPr kumimoji="0" lang="da-DK" sz="900" b="0" i="0" u="none" strike="noStrike" kern="1200" cap="none" spc="0" normalizeH="0" baseline="0" noProof="0" dirty="0">
              <a:ln>
                <a:noFill/>
              </a:ln>
              <a:noFill/>
              <a:effectLst/>
              <a:uLnTx/>
              <a:uFillTx/>
              <a:latin typeface="Arial" charset="0"/>
              <a:ea typeface="+mn-ea"/>
              <a:cs typeface="+mn-cs"/>
            </a:endParaRPr>
          </a:p>
        </p:txBody>
      </p:sp>
      <p:pic>
        <p:nvPicPr>
          <p:cNvPr id="6" name="Billede 5"/>
          <p:cNvPicPr>
            <a:picLocks noChangeAspect="1"/>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a:xfrm>
            <a:off x="1162147" y="2199928"/>
            <a:ext cx="537610" cy="537610"/>
          </a:xfrm>
          <a:prstGeom prst="rect">
            <a:avLst/>
          </a:prstGeom>
        </p:spPr>
      </p:pic>
      <p:sp>
        <p:nvSpPr>
          <p:cNvPr id="7" name="Ellipse 6"/>
          <p:cNvSpPr>
            <a:spLocks noChangeAspect="1"/>
          </p:cNvSpPr>
          <p:nvPr/>
        </p:nvSpPr>
        <p:spPr bwMode="auto">
          <a:xfrm>
            <a:off x="1055441" y="2086047"/>
            <a:ext cx="765372" cy="765372"/>
          </a:xfrm>
          <a:prstGeom prst="ellipse">
            <a:avLst/>
          </a:prstGeom>
          <a:no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pic>
        <p:nvPicPr>
          <p:cNvPr id="8" name="Billede 7"/>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169322" y="4406977"/>
            <a:ext cx="537610" cy="537610"/>
          </a:xfrm>
          <a:prstGeom prst="rect">
            <a:avLst/>
          </a:prstGeom>
        </p:spPr>
      </p:pic>
      <p:sp>
        <p:nvSpPr>
          <p:cNvPr id="9" name="Ellipse 8"/>
          <p:cNvSpPr>
            <a:spLocks noChangeAspect="1"/>
          </p:cNvSpPr>
          <p:nvPr/>
        </p:nvSpPr>
        <p:spPr bwMode="auto">
          <a:xfrm>
            <a:off x="1048266" y="4311993"/>
            <a:ext cx="765372" cy="765372"/>
          </a:xfrm>
          <a:prstGeom prst="ellipse">
            <a:avLst/>
          </a:prstGeom>
          <a:no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pic>
        <p:nvPicPr>
          <p:cNvPr id="10" name="Billede 9"/>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1055441" y="3224755"/>
            <a:ext cx="765372" cy="765372"/>
          </a:xfrm>
          <a:prstGeom prst="rect">
            <a:avLst/>
          </a:prstGeom>
        </p:spPr>
      </p:pic>
      <p:pic>
        <p:nvPicPr>
          <p:cNvPr id="11" name="Billede 10"/>
          <p:cNvPicPr>
            <a:picLocks noChangeAspect="1"/>
          </p:cNvPicPr>
          <p:nvPr/>
        </p:nvPicPr>
        <p:blipFill>
          <a:blip r:embed="rId11" cstate="print">
            <a:lum bright="70000" contrast="-70000"/>
            <a:extLst>
              <a:ext uri="{28A0092B-C50C-407E-A947-70E740481C1C}">
                <a14:useLocalDpi xmlns:a14="http://schemas.microsoft.com/office/drawing/2010/main" val="0"/>
              </a:ext>
            </a:extLst>
          </a:blip>
          <a:stretch>
            <a:fillRect/>
          </a:stretch>
        </p:blipFill>
        <p:spPr>
          <a:xfrm>
            <a:off x="1162147" y="5595040"/>
            <a:ext cx="566650" cy="166169"/>
          </a:xfrm>
          <a:prstGeom prst="rect">
            <a:avLst/>
          </a:prstGeom>
        </p:spPr>
      </p:pic>
      <p:sp>
        <p:nvSpPr>
          <p:cNvPr id="13" name="Ellipse 12"/>
          <p:cNvSpPr>
            <a:spLocks noChangeAspect="1"/>
          </p:cNvSpPr>
          <p:nvPr/>
        </p:nvSpPr>
        <p:spPr bwMode="auto">
          <a:xfrm>
            <a:off x="1048266" y="5274943"/>
            <a:ext cx="765372" cy="765372"/>
          </a:xfrm>
          <a:prstGeom prst="ellipse">
            <a:avLst/>
          </a:prstGeom>
          <a:noFill/>
          <a:ln w="190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655488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6" name="think-cell Slide" r:id="rId5" imgW="530" imgH="531" progId="TCLayout.ActiveDocument.1">
                  <p:embed/>
                </p:oleObj>
              </mc:Choice>
              <mc:Fallback>
                <p:oleObj name="think-cell Slide" r:id="rId5" imgW="530" imgH="531"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Pladsholder til slidenummer 2"/>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20</a:t>
            </a:fld>
            <a:endParaRPr kumimoji="0" lang="da-DK" sz="900" b="0" i="0" u="none" strike="noStrike" kern="1200" cap="none" spc="0" normalizeH="0" baseline="0" noProof="0" dirty="0">
              <a:ln>
                <a:noFill/>
              </a:ln>
              <a:noFill/>
              <a:effectLst/>
              <a:uLnTx/>
              <a:uFillTx/>
              <a:latin typeface="Arial" charset="0"/>
              <a:ea typeface="+mn-ea"/>
              <a:cs typeface="+mn-cs"/>
            </a:endParaRPr>
          </a:p>
        </p:txBody>
      </p:sp>
      <p:pic>
        <p:nvPicPr>
          <p:cNvPr id="2" name="Billed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3832" y="2636912"/>
            <a:ext cx="2736304" cy="2736304"/>
          </a:xfrm>
          <a:prstGeom prst="rect">
            <a:avLst/>
          </a:prstGeom>
        </p:spPr>
      </p:pic>
      <p:sp>
        <p:nvSpPr>
          <p:cNvPr id="4" name="Tekstfelt 3"/>
          <p:cNvSpPr txBox="1"/>
          <p:nvPr/>
        </p:nvSpPr>
        <p:spPr>
          <a:xfrm>
            <a:off x="4367808" y="1259226"/>
            <a:ext cx="4032448" cy="738664"/>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4800" b="0" i="0" u="none" strike="noStrike" kern="1200" cap="none" spc="0" normalizeH="0" baseline="0" noProof="0" dirty="0" smtClean="0">
                <a:ln>
                  <a:noFill/>
                </a:ln>
                <a:solidFill>
                  <a:srgbClr val="FFFFFF"/>
                </a:solidFill>
                <a:effectLst/>
                <a:uLnTx/>
                <a:uFillTx/>
                <a:latin typeface="Arial" charset="0"/>
                <a:ea typeface="+mn-ea"/>
                <a:cs typeface="+mn-cs"/>
              </a:rPr>
              <a:t>Spørgsmål?</a:t>
            </a:r>
          </a:p>
        </p:txBody>
      </p:sp>
    </p:spTree>
    <p:extLst>
      <p:ext uri="{BB962C8B-B14F-4D97-AF65-F5344CB8AC3E}">
        <p14:creationId xmlns:p14="http://schemas.microsoft.com/office/powerpoint/2010/main" val="25909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9" name="think-cell Slide" r:id="rId5" imgW="530" imgH="531" progId="TCLayout.ActiveDocument.1">
                  <p:embed/>
                </p:oleObj>
              </mc:Choice>
              <mc:Fallback>
                <p:oleObj name="think-cell Slide" r:id="rId5" imgW="530" imgH="531"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936891" y="6323877"/>
            <a:ext cx="373027" cy="171450"/>
          </a:xfrm>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1E80101F-5742-4645-B1C0-D6AFABF6C92F}"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21</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33" name="Rektangel 32"/>
          <p:cNvSpPr/>
          <p:nvPr/>
        </p:nvSpPr>
        <p:spPr bwMode="auto">
          <a:xfrm>
            <a:off x="-48479" y="1919005"/>
            <a:ext cx="5863492" cy="71150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6" name="Tekstboks 8"/>
          <p:cNvSpPr txBox="1"/>
          <p:nvPr/>
        </p:nvSpPr>
        <p:spPr>
          <a:xfrm>
            <a:off x="664605" y="2156024"/>
            <a:ext cx="38215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Velkomst og formål med webinaret</a:t>
            </a:r>
          </a:p>
        </p:txBody>
      </p:sp>
      <p:sp>
        <p:nvSpPr>
          <p:cNvPr id="49" name="Rektangel 48"/>
          <p:cNvSpPr/>
          <p:nvPr/>
        </p:nvSpPr>
        <p:spPr bwMode="auto">
          <a:xfrm>
            <a:off x="-48480" y="2795252"/>
            <a:ext cx="9024800" cy="70575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0" name="Tekstboks 48"/>
          <p:cNvSpPr txBox="1"/>
          <p:nvPr/>
        </p:nvSpPr>
        <p:spPr>
          <a:xfrm>
            <a:off x="664605" y="3052230"/>
            <a:ext cx="477053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Tilsynsforpligtelsen – hvad indeholder det?</a:t>
            </a:r>
            <a:endParaRPr kumimoji="0" lang="da-DK" sz="1800" b="1" i="0" u="none" strike="noStrike" kern="0" cap="none" spc="0" normalizeH="0" baseline="0" noProof="0" dirty="0">
              <a:ln>
                <a:noFill/>
              </a:ln>
              <a:solidFill>
                <a:srgbClr val="FFFFFF"/>
              </a:solidFill>
              <a:effectLst/>
              <a:uLnTx/>
              <a:uFillTx/>
              <a:latin typeface="Arial" charset="0"/>
              <a:ea typeface="+mn-ea"/>
              <a:cs typeface="+mn-cs"/>
            </a:endParaRPr>
          </a:p>
        </p:txBody>
      </p:sp>
      <p:sp>
        <p:nvSpPr>
          <p:cNvPr id="51" name="Ellipse 50"/>
          <p:cNvSpPr/>
          <p:nvPr/>
        </p:nvSpPr>
        <p:spPr bwMode="auto">
          <a:xfrm>
            <a:off x="8644321" y="2781008"/>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4" name="Rektangel 53"/>
          <p:cNvSpPr/>
          <p:nvPr/>
        </p:nvSpPr>
        <p:spPr bwMode="auto">
          <a:xfrm>
            <a:off x="-30691" y="3721343"/>
            <a:ext cx="7206811" cy="71440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5" name="Tekstboks 35"/>
          <p:cNvSpPr txBox="1"/>
          <p:nvPr/>
        </p:nvSpPr>
        <p:spPr>
          <a:xfrm>
            <a:off x="687770" y="3978320"/>
            <a:ext cx="166712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 i praksis</a:t>
            </a:r>
          </a:p>
        </p:txBody>
      </p:sp>
      <p:grpSp>
        <p:nvGrpSpPr>
          <p:cNvPr id="3" name="Gruppe 2"/>
          <p:cNvGrpSpPr/>
          <p:nvPr/>
        </p:nvGrpSpPr>
        <p:grpSpPr>
          <a:xfrm>
            <a:off x="5468923" y="1910514"/>
            <a:ext cx="720000" cy="720000"/>
            <a:chOff x="6306649" y="2283794"/>
            <a:chExt cx="720000" cy="720000"/>
          </a:xfrm>
        </p:grpSpPr>
        <p:sp>
          <p:nvSpPr>
            <p:cNvPr id="34" name="Ellipse 33"/>
            <p:cNvSpPr/>
            <p:nvPr/>
          </p:nvSpPr>
          <p:spPr bwMode="auto">
            <a:xfrm>
              <a:off x="6306649" y="2283794"/>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5" name="Ellipse 34"/>
            <p:cNvSpPr/>
            <p:nvPr/>
          </p:nvSpPr>
          <p:spPr bwMode="auto">
            <a:xfrm>
              <a:off x="6396176" y="2378022"/>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1</a:t>
              </a:r>
            </a:p>
          </p:txBody>
        </p:sp>
      </p:grpSp>
      <p:sp>
        <p:nvSpPr>
          <p:cNvPr id="64" name="Tekstfelt 63"/>
          <p:cNvSpPr txBox="1"/>
          <p:nvPr/>
        </p:nvSpPr>
        <p:spPr>
          <a:xfrm>
            <a:off x="10699912" y="3266393"/>
            <a:ext cx="15371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1200" b="0" i="0" u="none" strike="noStrike" kern="0" cap="none" spc="0" normalizeH="0" baseline="0" noProof="0" dirty="0" smtClean="0">
                <a:ln>
                  <a:noFill/>
                </a:ln>
                <a:solidFill>
                  <a:srgbClr val="FFFFFF"/>
                </a:solidFill>
                <a:effectLst/>
                <a:uLnTx/>
                <a:uFillTx/>
                <a:latin typeface="Arial"/>
                <a:ea typeface="+mn-ea"/>
                <a:cs typeface="+mn-cs"/>
              </a:rPr>
              <a:t>Øget tilgængelighed og overblik i                                                                          </a:t>
            </a:r>
            <a:r>
              <a:rPr kumimoji="0" lang="da-DK" sz="1200" b="1" i="0" u="sng" strike="noStrike" kern="0" cap="none" spc="0" normalizeH="0" baseline="0" noProof="0" dirty="0" smtClean="0">
                <a:ln>
                  <a:noFill/>
                </a:ln>
                <a:solidFill>
                  <a:srgbClr val="FFFFFF"/>
                </a:solidFill>
                <a:effectLst/>
                <a:uLnTx/>
                <a:uFillTx/>
                <a:latin typeface="Arial"/>
                <a:ea typeface="+mn-ea"/>
                <a:cs typeface="+mn-cs"/>
              </a:rPr>
              <a:t>udstilling af data</a:t>
            </a:r>
            <a:endParaRPr kumimoji="0" lang="da-DK" sz="1200" b="1" i="0" u="sng" strike="noStrike" kern="0" cap="none" spc="0" normalizeH="0" baseline="0" noProof="0" dirty="0">
              <a:ln>
                <a:noFill/>
              </a:ln>
              <a:solidFill>
                <a:srgbClr val="FFFFFF"/>
              </a:solidFill>
              <a:effectLst/>
              <a:uLnTx/>
              <a:uFillTx/>
              <a:latin typeface="Arial"/>
              <a:ea typeface="+mn-ea"/>
              <a:cs typeface="+mn-cs"/>
            </a:endParaRPr>
          </a:p>
        </p:txBody>
      </p:sp>
      <p:grpSp>
        <p:nvGrpSpPr>
          <p:cNvPr id="4" name="Gruppe 3"/>
          <p:cNvGrpSpPr/>
          <p:nvPr/>
        </p:nvGrpSpPr>
        <p:grpSpPr>
          <a:xfrm>
            <a:off x="6761467" y="3722693"/>
            <a:ext cx="720000" cy="720000"/>
            <a:chOff x="8650658" y="4077112"/>
            <a:chExt cx="720000" cy="720000"/>
          </a:xfrm>
        </p:grpSpPr>
        <p:sp>
          <p:nvSpPr>
            <p:cNvPr id="56" name="Ellipse 55"/>
            <p:cNvSpPr/>
            <p:nvPr/>
          </p:nvSpPr>
          <p:spPr bwMode="auto">
            <a:xfrm>
              <a:off x="8650658"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7" name="Ellipse 56"/>
            <p:cNvSpPr/>
            <p:nvPr/>
          </p:nvSpPr>
          <p:spPr bwMode="auto">
            <a:xfrm>
              <a:off x="8757704"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3</a:t>
              </a:r>
            </a:p>
          </p:txBody>
        </p:sp>
      </p:grpSp>
      <p:sp>
        <p:nvSpPr>
          <p:cNvPr id="37" name="Tekstfelt 36"/>
          <p:cNvSpPr txBox="1"/>
          <p:nvPr/>
        </p:nvSpPr>
        <p:spPr>
          <a:xfrm>
            <a:off x="701675" y="412750"/>
            <a:ext cx="10838305"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3200" b="0" i="0" u="none" strike="noStrike" kern="1200" cap="none" spc="0" normalizeH="0" baseline="0" noProof="0" dirty="0" smtClean="0">
                <a:ln>
                  <a:noFill/>
                </a:ln>
                <a:solidFill>
                  <a:srgbClr val="002060"/>
                </a:solidFill>
                <a:effectLst/>
                <a:uLnTx/>
                <a:uFillTx/>
                <a:latin typeface="Arial" charset="0"/>
                <a:ea typeface="+mn-ea"/>
                <a:cs typeface="+mn-cs"/>
              </a:rPr>
              <a:t>Dagsorden</a:t>
            </a:r>
          </a:p>
        </p:txBody>
      </p:sp>
      <p:sp>
        <p:nvSpPr>
          <p:cNvPr id="24" name="Ellipse 23"/>
          <p:cNvSpPr/>
          <p:nvPr/>
        </p:nvSpPr>
        <p:spPr bwMode="auto">
          <a:xfrm>
            <a:off x="8733848" y="2874526"/>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a:ln>
                  <a:noFill/>
                </a:ln>
                <a:solidFill>
                  <a:srgbClr val="00542E"/>
                </a:solidFill>
                <a:effectLst/>
                <a:uLnTx/>
                <a:uFillTx/>
                <a:latin typeface="Arial" charset="0"/>
                <a:ea typeface="+mn-ea"/>
                <a:cs typeface="+mn-cs"/>
              </a:rPr>
              <a:t>2</a:t>
            </a:r>
            <a:endParaRPr kumimoji="0" lang="da-DK" sz="2000" b="0" i="0" u="none" strike="noStrike" kern="0" cap="none" spc="0" normalizeH="0" baseline="0" noProof="0" dirty="0" smtClean="0">
              <a:ln>
                <a:noFill/>
              </a:ln>
              <a:solidFill>
                <a:srgbClr val="00542E"/>
              </a:solidFill>
              <a:effectLst/>
              <a:uLnTx/>
              <a:uFillTx/>
              <a:latin typeface="Arial" charset="0"/>
              <a:ea typeface="+mn-ea"/>
              <a:cs typeface="+mn-cs"/>
            </a:endParaRPr>
          </a:p>
        </p:txBody>
      </p:sp>
      <p:sp>
        <p:nvSpPr>
          <p:cNvPr id="25" name="Rektangel 24"/>
          <p:cNvSpPr/>
          <p:nvPr/>
        </p:nvSpPr>
        <p:spPr bwMode="auto">
          <a:xfrm>
            <a:off x="-21530" y="4689747"/>
            <a:ext cx="6270707" cy="70039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6" name="Tekstboks 35"/>
          <p:cNvSpPr txBox="1"/>
          <p:nvPr/>
        </p:nvSpPr>
        <p:spPr>
          <a:xfrm>
            <a:off x="687770" y="4946725"/>
            <a:ext cx="11028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Afrunding</a:t>
            </a:r>
          </a:p>
        </p:txBody>
      </p:sp>
      <p:grpSp>
        <p:nvGrpSpPr>
          <p:cNvPr id="27" name="Gruppe 26"/>
          <p:cNvGrpSpPr/>
          <p:nvPr/>
        </p:nvGrpSpPr>
        <p:grpSpPr>
          <a:xfrm>
            <a:off x="5828923" y="4684994"/>
            <a:ext cx="720000" cy="720000"/>
            <a:chOff x="6833950" y="4077112"/>
            <a:chExt cx="720000" cy="720000"/>
          </a:xfrm>
        </p:grpSpPr>
        <p:sp>
          <p:nvSpPr>
            <p:cNvPr id="28" name="Ellipse 27"/>
            <p:cNvSpPr/>
            <p:nvPr/>
          </p:nvSpPr>
          <p:spPr bwMode="auto">
            <a:xfrm>
              <a:off x="6833950"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9" name="Ellipse 28"/>
            <p:cNvSpPr/>
            <p:nvPr/>
          </p:nvSpPr>
          <p:spPr bwMode="auto">
            <a:xfrm>
              <a:off x="6923477"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4</a:t>
              </a:r>
            </a:p>
          </p:txBody>
        </p:sp>
      </p:grpSp>
      <p:sp>
        <p:nvSpPr>
          <p:cNvPr id="31" name="Tekstboks 35"/>
          <p:cNvSpPr txBox="1"/>
          <p:nvPr/>
        </p:nvSpPr>
        <p:spPr>
          <a:xfrm>
            <a:off x="687770" y="5414582"/>
            <a:ext cx="289822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Nyt fra ØS og næste møde</a:t>
            </a:r>
          </a:p>
        </p:txBody>
      </p:sp>
      <p:sp>
        <p:nvSpPr>
          <p:cNvPr id="30" name="Rektangel 29"/>
          <p:cNvSpPr/>
          <p:nvPr/>
        </p:nvSpPr>
        <p:spPr bwMode="auto">
          <a:xfrm flipV="1">
            <a:off x="-168696" y="3606630"/>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32" name="Rektangel 31"/>
          <p:cNvSpPr/>
          <p:nvPr/>
        </p:nvSpPr>
        <p:spPr bwMode="auto">
          <a:xfrm flipV="1">
            <a:off x="-168696" y="2663245"/>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38" name="Rektangel 37"/>
          <p:cNvSpPr/>
          <p:nvPr/>
        </p:nvSpPr>
        <p:spPr bwMode="auto">
          <a:xfrm flipV="1">
            <a:off x="-69282" y="1658495"/>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74917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613581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0" name="think-cell Slide" r:id="rId6" imgW="360" imgH="360" progId="TCLayout.ActiveDocument.1">
                  <p:embed/>
                </p:oleObj>
              </mc:Choice>
              <mc:Fallback>
                <p:oleObj name="think-cell Slide" r:id="rId6" imgW="360" imgH="360"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pPr>
            <a:endParaRPr kumimoji="0" lang="da-DK" sz="32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673750" y="620688"/>
            <a:ext cx="10785475" cy="936000"/>
          </a:xfrm>
        </p:spPr>
        <p:txBody>
          <a:bodyPr/>
          <a:lstStyle/>
          <a:p>
            <a:r>
              <a:rPr lang="da-DK" dirty="0" smtClean="0"/>
              <a:t>Emne for næste webinar den 2. februar </a:t>
            </a:r>
            <a:endParaRPr lang="da-DK" dirty="0"/>
          </a:p>
        </p:txBody>
      </p:sp>
      <p:sp>
        <p:nvSpPr>
          <p:cNvPr id="4" name="Pladsholder til slidenummer 3"/>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22</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7" name="Rektangel 6"/>
          <p:cNvSpPr/>
          <p:nvPr/>
        </p:nvSpPr>
        <p:spPr bwMode="auto">
          <a:xfrm>
            <a:off x="1559496" y="2348880"/>
            <a:ext cx="8424936" cy="2088232"/>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r>
              <a:rPr kumimoji="0" lang="da-DK" sz="3600" b="0" i="0" u="none" strike="noStrike" kern="1200" cap="none" spc="0" normalizeH="0" baseline="0" noProof="0" dirty="0" smtClean="0">
                <a:ln>
                  <a:noFill/>
                </a:ln>
                <a:solidFill>
                  <a:srgbClr val="FFFFFF"/>
                </a:solidFill>
                <a:effectLst/>
                <a:uLnTx/>
                <a:uFillTx/>
                <a:latin typeface="Arial" charset="0"/>
                <a:ea typeface="+mn-ea"/>
                <a:cs typeface="+mn-cs"/>
              </a:rPr>
              <a:t>Risikostyring</a:t>
            </a:r>
          </a:p>
        </p:txBody>
      </p:sp>
    </p:spTree>
    <p:extLst>
      <p:ext uri="{BB962C8B-B14F-4D97-AF65-F5344CB8AC3E}">
        <p14:creationId xmlns:p14="http://schemas.microsoft.com/office/powerpoint/2010/main" val="303932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77512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4" name="think-cell Slide" r:id="rId6" imgW="530" imgH="531" progId="TCLayout.ActiveDocument.1">
                  <p:embed/>
                </p:oleObj>
              </mc:Choice>
              <mc:Fallback>
                <p:oleObj name="think-cell Slide" r:id="rId6" imgW="530" imgH="531"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pPr>
            <a:endParaRPr kumimoji="0" lang="da-DK" sz="24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1067943" y="934418"/>
            <a:ext cx="9996609" cy="4870846"/>
          </a:xfrm>
        </p:spPr>
        <p:txBody>
          <a:bodyPr/>
          <a:lstStyle/>
          <a:p>
            <a:r>
              <a:rPr lang="da-DK" sz="2400" dirty="0" smtClean="0"/>
              <a:t>Økonomistyrelsen tilbyder at oprette gratis </a:t>
            </a:r>
            <a:r>
              <a:rPr lang="da-DK" sz="2400" b="1" dirty="0" smtClean="0"/>
              <a:t>temabaserede netværk </a:t>
            </a:r>
            <a:r>
              <a:rPr lang="da-DK" sz="2400" dirty="0" smtClean="0"/>
              <a:t>med fokus på </a:t>
            </a:r>
            <a:r>
              <a:rPr lang="da-DK" sz="2400" b="1" dirty="0" smtClean="0"/>
              <a:t>intern kontrol, tilsyn og risikostyring</a:t>
            </a:r>
            <a:r>
              <a:rPr lang="da-DK" sz="2400" dirty="0" smtClean="0"/>
              <a:t>. Formålet er, at danne rum for faglig sparring og videndeling på tværs af statslige institutioner, fx</a:t>
            </a:r>
            <a:r>
              <a:rPr lang="da-DK" sz="2800" dirty="0" smtClean="0"/>
              <a:t/>
            </a:r>
            <a:br>
              <a:rPr lang="da-DK" sz="2800" dirty="0" smtClean="0"/>
            </a:br>
            <a:r>
              <a:rPr lang="da-DK" sz="2800" dirty="0" smtClean="0"/>
              <a:t/>
            </a:r>
            <a:br>
              <a:rPr lang="da-DK" sz="2800" dirty="0" smtClean="0"/>
            </a:br>
            <a:r>
              <a:rPr lang="da-DK" dirty="0"/>
              <a:t>	</a:t>
            </a:r>
            <a:r>
              <a:rPr lang="da-DK" sz="2000" dirty="0"/>
              <a:t>N</a:t>
            </a:r>
            <a:r>
              <a:rPr lang="da-DK" sz="2000" dirty="0" smtClean="0"/>
              <a:t>etværk for medarbejdere med fokus på kontrol, tilsyn og risikostyring i 	departementer</a:t>
            </a:r>
            <a:br>
              <a:rPr lang="da-DK" sz="2000" dirty="0" smtClean="0"/>
            </a:br>
            <a:r>
              <a:rPr lang="da-DK" sz="2000" dirty="0" smtClean="0"/>
              <a:t>	</a:t>
            </a:r>
            <a:br>
              <a:rPr lang="da-DK" sz="2000" dirty="0" smtClean="0"/>
            </a:br>
            <a:r>
              <a:rPr lang="da-DK" sz="2000" dirty="0"/>
              <a:t>	</a:t>
            </a:r>
            <a:r>
              <a:rPr lang="da-DK" sz="2000" dirty="0" smtClean="0"/>
              <a:t>Netværk for medarbejdere </a:t>
            </a:r>
            <a:r>
              <a:rPr lang="da-DK" sz="2000" dirty="0"/>
              <a:t>med fokus på kontrol, tilsyn og </a:t>
            </a:r>
            <a:r>
              <a:rPr lang="da-DK" sz="2000" dirty="0" smtClean="0"/>
              <a:t>risikostyring i 	styrelser o.lign.  </a:t>
            </a:r>
            <a:br>
              <a:rPr lang="da-DK" sz="2000" dirty="0" smtClean="0"/>
            </a:br>
            <a:r>
              <a:rPr lang="da-DK" sz="2000" dirty="0"/>
              <a:t/>
            </a:r>
            <a:br>
              <a:rPr lang="da-DK" sz="2000" dirty="0"/>
            </a:br>
            <a:r>
              <a:rPr lang="da-DK" sz="2000" dirty="0" smtClean="0"/>
              <a:t>	Netværk </a:t>
            </a:r>
            <a:r>
              <a:rPr lang="da-DK" sz="2000" dirty="0"/>
              <a:t>for medarbejdere med fokus på kontrol, tilsyn og </a:t>
            </a:r>
            <a:r>
              <a:rPr lang="da-DK" sz="2000" dirty="0" smtClean="0"/>
              <a:t>risikostyring </a:t>
            </a:r>
            <a:r>
              <a:rPr lang="da-DK" sz="2000" dirty="0"/>
              <a:t>i </a:t>
            </a:r>
            <a:r>
              <a:rPr lang="da-DK" sz="2000" dirty="0" smtClean="0"/>
              <a:t>mindre 	(selvejende) institutioner</a:t>
            </a:r>
            <a:br>
              <a:rPr lang="da-DK" sz="2000" dirty="0" smtClean="0"/>
            </a:br>
            <a:r>
              <a:rPr lang="da-DK" sz="2400" dirty="0"/>
              <a:t/>
            </a:r>
            <a:br>
              <a:rPr lang="da-DK" sz="2400" dirty="0"/>
            </a:br>
            <a:r>
              <a:rPr lang="da-DK" sz="2400" dirty="0"/>
              <a:t>Skriv til os på </a:t>
            </a:r>
            <a:r>
              <a:rPr lang="da-DK" sz="2400" dirty="0" smtClean="0">
                <a:hlinkClick r:id="rId8"/>
              </a:rPr>
              <a:t>Internkontrol@oes.dk</a:t>
            </a:r>
            <a:r>
              <a:rPr lang="da-DK" sz="2400" dirty="0" smtClean="0"/>
              <a:t>  for tilmelding.</a:t>
            </a:r>
            <a:endParaRPr lang="da-DK" sz="2400" dirty="0"/>
          </a:p>
        </p:txBody>
      </p:sp>
      <p:sp>
        <p:nvSpPr>
          <p:cNvPr id="3" name="Pladsholder til slidenummer 2"/>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23</a:t>
            </a:fld>
            <a:endParaRPr kumimoji="0" lang="da-DK" sz="900" b="0" i="0" u="none" strike="noStrike" kern="1200" cap="none" spc="0" normalizeH="0" baseline="0" noProof="0" dirty="0">
              <a:ln>
                <a:noFill/>
              </a:ln>
              <a:noFill/>
              <a:effectLst/>
              <a:uLnTx/>
              <a:uFillTx/>
              <a:latin typeface="Arial" charset="0"/>
              <a:ea typeface="+mn-ea"/>
              <a:cs typeface="+mn-cs"/>
            </a:endParaRPr>
          </a:p>
        </p:txBody>
      </p:sp>
      <p:pic>
        <p:nvPicPr>
          <p:cNvPr id="6" name="Billed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20207" y="2492896"/>
            <a:ext cx="647952" cy="647952"/>
          </a:xfrm>
          <a:prstGeom prst="rect">
            <a:avLst/>
          </a:prstGeom>
        </p:spPr>
      </p:pic>
      <p:pic>
        <p:nvPicPr>
          <p:cNvPr id="7" name="Billed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140" y="3585542"/>
            <a:ext cx="526086" cy="526086"/>
          </a:xfrm>
          <a:prstGeom prst="rect">
            <a:avLst/>
          </a:prstGeom>
        </p:spPr>
      </p:pic>
      <p:pic>
        <p:nvPicPr>
          <p:cNvPr id="8" name="Billed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1839" y="4556323"/>
            <a:ext cx="424687" cy="424687"/>
          </a:xfrm>
          <a:prstGeom prst="rect">
            <a:avLst/>
          </a:prstGeom>
        </p:spPr>
      </p:pic>
    </p:spTree>
    <p:extLst>
      <p:ext uri="{BB962C8B-B14F-4D97-AF65-F5344CB8AC3E}">
        <p14:creationId xmlns:p14="http://schemas.microsoft.com/office/powerpoint/2010/main" val="3109256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extLst>
              <p:ext uri="{D42A27DB-BD31-4B8C-83A1-F6EECF244321}">
                <p14:modId xmlns:p14="http://schemas.microsoft.com/office/powerpoint/2010/main" val="530182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8" name="think-cell Slide" r:id="rId6" imgW="530" imgH="531" progId="TCLayout.ActiveDocument.1">
                  <p:embed/>
                </p:oleObj>
              </mc:Choice>
              <mc:Fallback>
                <p:oleObj name="think-cell Slide" r:id="rId6" imgW="530" imgH="531"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ktangel 3"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pPr>
            <a:endParaRPr kumimoji="0" lang="da-DK" sz="20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1271464" y="2015573"/>
            <a:ext cx="9721080" cy="4870846"/>
          </a:xfrm>
        </p:spPr>
        <p:txBody>
          <a:bodyPr/>
          <a:lstStyle/>
          <a:p>
            <a:pPr algn="ctr"/>
            <a:r>
              <a:rPr lang="da-DK" sz="4000" dirty="0" smtClean="0"/>
              <a:t>Tak for nu </a:t>
            </a:r>
            <a:br>
              <a:rPr lang="da-DK" sz="4000" dirty="0" smtClean="0"/>
            </a:br>
            <a:r>
              <a:rPr lang="da-DK" sz="4000" dirty="0" smtClean="0"/>
              <a:t>og på genhør den 2. februar</a:t>
            </a:r>
            <a:br>
              <a:rPr lang="da-DK" sz="4000" dirty="0" smtClean="0"/>
            </a:br>
            <a:r>
              <a:rPr lang="da-DK" sz="4000" dirty="0"/>
              <a:t/>
            </a:r>
            <a:br>
              <a:rPr lang="da-DK" sz="4000" dirty="0"/>
            </a:br>
            <a:r>
              <a:rPr lang="da-DK" sz="2000" dirty="0" smtClean="0"/>
              <a:t>Skriv gerne til os på </a:t>
            </a:r>
            <a:r>
              <a:rPr lang="da-DK" sz="2000" dirty="0" smtClean="0">
                <a:hlinkClick r:id="rId8"/>
              </a:rPr>
              <a:t>Internkontrol@oes.dk</a:t>
            </a:r>
            <a:r>
              <a:rPr lang="da-DK" sz="2000" dirty="0" smtClean="0"/>
              <a:t> med spørgsmål.</a:t>
            </a:r>
            <a:endParaRPr lang="da-DK" sz="2000" dirty="0"/>
          </a:p>
        </p:txBody>
      </p:sp>
      <p:sp>
        <p:nvSpPr>
          <p:cNvPr id="3" name="Pladsholder til slidenummer 2"/>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24</a:t>
            </a:fld>
            <a:endParaRPr kumimoji="0" lang="da-DK" sz="900" b="0" i="0" u="none" strike="noStrike" kern="1200" cap="none" spc="0" normalizeH="0" baseline="0" noProof="0" dirty="0">
              <a:ln>
                <a:noFill/>
              </a:ln>
              <a:noFill/>
              <a:effectLst/>
              <a:uLnTx/>
              <a:uFillTx/>
              <a:latin typeface="Arial" charset="0"/>
              <a:ea typeface="+mn-ea"/>
              <a:cs typeface="+mn-cs"/>
            </a:endParaRPr>
          </a:p>
        </p:txBody>
      </p:sp>
    </p:spTree>
    <p:extLst>
      <p:ext uri="{BB962C8B-B14F-4D97-AF65-F5344CB8AC3E}">
        <p14:creationId xmlns:p14="http://schemas.microsoft.com/office/powerpoint/2010/main" val="4043001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6" name="think-cell Slide" r:id="rId5" imgW="530" imgH="531" progId="TCLayout.ActiveDocument.1">
                  <p:embed/>
                </p:oleObj>
              </mc:Choice>
              <mc:Fallback>
                <p:oleObj name="think-cell Slide" r:id="rId5" imgW="530" imgH="531"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936891" y="6323877"/>
            <a:ext cx="373027" cy="171450"/>
          </a:xfrm>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1E80101F-5742-4645-B1C0-D6AFABF6C92F}"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3</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33" name="Rektangel 32"/>
          <p:cNvSpPr/>
          <p:nvPr/>
        </p:nvSpPr>
        <p:spPr bwMode="auto">
          <a:xfrm>
            <a:off x="-48479" y="1919005"/>
            <a:ext cx="5863492" cy="71150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6" name="Tekstboks 8"/>
          <p:cNvSpPr txBox="1"/>
          <p:nvPr/>
        </p:nvSpPr>
        <p:spPr>
          <a:xfrm>
            <a:off x="664605" y="2156024"/>
            <a:ext cx="38215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Velkomst og formål med webinaret</a:t>
            </a:r>
          </a:p>
        </p:txBody>
      </p:sp>
      <p:sp>
        <p:nvSpPr>
          <p:cNvPr id="49" name="Rektangel 48"/>
          <p:cNvSpPr/>
          <p:nvPr/>
        </p:nvSpPr>
        <p:spPr bwMode="auto">
          <a:xfrm>
            <a:off x="-48480" y="2795252"/>
            <a:ext cx="9024800" cy="70575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0" name="Tekstboks 48"/>
          <p:cNvSpPr txBox="1"/>
          <p:nvPr/>
        </p:nvSpPr>
        <p:spPr>
          <a:xfrm>
            <a:off x="664605" y="3052230"/>
            <a:ext cx="477053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Tilsynsforpligtelsen – hvad indeholder</a:t>
            </a:r>
            <a:r>
              <a:rPr kumimoji="0" lang="da-DK" sz="1800" b="1" i="0" u="none" strike="noStrike" kern="0" cap="none" spc="0" normalizeH="0" noProof="0" dirty="0" smtClean="0">
                <a:ln>
                  <a:noFill/>
                </a:ln>
                <a:solidFill>
                  <a:srgbClr val="FFFFFF"/>
                </a:solidFill>
                <a:effectLst/>
                <a:uLnTx/>
                <a:uFillTx/>
                <a:latin typeface="Arial" charset="0"/>
                <a:ea typeface="+mn-ea"/>
                <a:cs typeface="+mn-cs"/>
              </a:rPr>
              <a:t> det?</a:t>
            </a:r>
            <a:endParaRPr kumimoji="0" lang="da-DK" sz="1800" b="1" i="0" u="none" strike="noStrike" kern="0" cap="none" spc="0" normalizeH="0" baseline="0" noProof="0" dirty="0">
              <a:ln>
                <a:noFill/>
              </a:ln>
              <a:solidFill>
                <a:srgbClr val="FFFFFF"/>
              </a:solidFill>
              <a:effectLst/>
              <a:uLnTx/>
              <a:uFillTx/>
              <a:latin typeface="Arial" charset="0"/>
              <a:ea typeface="+mn-ea"/>
              <a:cs typeface="+mn-cs"/>
            </a:endParaRPr>
          </a:p>
        </p:txBody>
      </p:sp>
      <p:sp>
        <p:nvSpPr>
          <p:cNvPr id="51" name="Ellipse 50"/>
          <p:cNvSpPr/>
          <p:nvPr/>
        </p:nvSpPr>
        <p:spPr bwMode="auto">
          <a:xfrm>
            <a:off x="8644321" y="2781008"/>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4" name="Rektangel 53"/>
          <p:cNvSpPr/>
          <p:nvPr/>
        </p:nvSpPr>
        <p:spPr bwMode="auto">
          <a:xfrm>
            <a:off x="-30691" y="3721343"/>
            <a:ext cx="7206811" cy="71440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5" name="Tekstboks 35"/>
          <p:cNvSpPr txBox="1"/>
          <p:nvPr/>
        </p:nvSpPr>
        <p:spPr>
          <a:xfrm>
            <a:off x="687770" y="3978320"/>
            <a:ext cx="166712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 i praksis</a:t>
            </a:r>
          </a:p>
        </p:txBody>
      </p:sp>
      <p:grpSp>
        <p:nvGrpSpPr>
          <p:cNvPr id="3" name="Gruppe 2"/>
          <p:cNvGrpSpPr/>
          <p:nvPr/>
        </p:nvGrpSpPr>
        <p:grpSpPr>
          <a:xfrm>
            <a:off x="5468923" y="1910514"/>
            <a:ext cx="720000" cy="720000"/>
            <a:chOff x="6306649" y="2283794"/>
            <a:chExt cx="720000" cy="720000"/>
          </a:xfrm>
        </p:grpSpPr>
        <p:sp>
          <p:nvSpPr>
            <p:cNvPr id="34" name="Ellipse 33"/>
            <p:cNvSpPr/>
            <p:nvPr/>
          </p:nvSpPr>
          <p:spPr bwMode="auto">
            <a:xfrm>
              <a:off x="6306649" y="2283794"/>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5" name="Ellipse 34"/>
            <p:cNvSpPr/>
            <p:nvPr/>
          </p:nvSpPr>
          <p:spPr bwMode="auto">
            <a:xfrm>
              <a:off x="6396176" y="2378022"/>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1</a:t>
              </a:r>
            </a:p>
          </p:txBody>
        </p:sp>
      </p:grpSp>
      <p:sp>
        <p:nvSpPr>
          <p:cNvPr id="64" name="Tekstfelt 63"/>
          <p:cNvSpPr txBox="1"/>
          <p:nvPr/>
        </p:nvSpPr>
        <p:spPr>
          <a:xfrm>
            <a:off x="10699912" y="3266393"/>
            <a:ext cx="15371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1200" b="0" i="0" u="none" strike="noStrike" kern="0" cap="none" spc="0" normalizeH="0" baseline="0" noProof="0" dirty="0" smtClean="0">
                <a:ln>
                  <a:noFill/>
                </a:ln>
                <a:solidFill>
                  <a:srgbClr val="FFFFFF"/>
                </a:solidFill>
                <a:effectLst/>
                <a:uLnTx/>
                <a:uFillTx/>
                <a:latin typeface="Arial"/>
                <a:ea typeface="+mn-ea"/>
                <a:cs typeface="+mn-cs"/>
              </a:rPr>
              <a:t>Øget tilgængelighed og overblik i                                                                          </a:t>
            </a:r>
            <a:r>
              <a:rPr kumimoji="0" lang="da-DK" sz="1200" b="1" i="0" u="sng" strike="noStrike" kern="0" cap="none" spc="0" normalizeH="0" baseline="0" noProof="0" dirty="0" smtClean="0">
                <a:ln>
                  <a:noFill/>
                </a:ln>
                <a:solidFill>
                  <a:srgbClr val="FFFFFF"/>
                </a:solidFill>
                <a:effectLst/>
                <a:uLnTx/>
                <a:uFillTx/>
                <a:latin typeface="Arial"/>
                <a:ea typeface="+mn-ea"/>
                <a:cs typeface="+mn-cs"/>
              </a:rPr>
              <a:t>udstilling af data</a:t>
            </a:r>
            <a:endParaRPr kumimoji="0" lang="da-DK" sz="1200" b="1" i="0" u="sng" strike="noStrike" kern="0" cap="none" spc="0" normalizeH="0" baseline="0" noProof="0" dirty="0">
              <a:ln>
                <a:noFill/>
              </a:ln>
              <a:solidFill>
                <a:srgbClr val="FFFFFF"/>
              </a:solidFill>
              <a:effectLst/>
              <a:uLnTx/>
              <a:uFillTx/>
              <a:latin typeface="Arial"/>
              <a:ea typeface="+mn-ea"/>
              <a:cs typeface="+mn-cs"/>
            </a:endParaRPr>
          </a:p>
        </p:txBody>
      </p:sp>
      <p:grpSp>
        <p:nvGrpSpPr>
          <p:cNvPr id="4" name="Gruppe 3"/>
          <p:cNvGrpSpPr/>
          <p:nvPr/>
        </p:nvGrpSpPr>
        <p:grpSpPr>
          <a:xfrm>
            <a:off x="6761467" y="3722693"/>
            <a:ext cx="720000" cy="720000"/>
            <a:chOff x="8650658" y="4077112"/>
            <a:chExt cx="720000" cy="720000"/>
          </a:xfrm>
        </p:grpSpPr>
        <p:sp>
          <p:nvSpPr>
            <p:cNvPr id="56" name="Ellipse 55"/>
            <p:cNvSpPr/>
            <p:nvPr/>
          </p:nvSpPr>
          <p:spPr bwMode="auto">
            <a:xfrm>
              <a:off x="8650658"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7" name="Ellipse 56"/>
            <p:cNvSpPr/>
            <p:nvPr/>
          </p:nvSpPr>
          <p:spPr bwMode="auto">
            <a:xfrm>
              <a:off x="8757704"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3</a:t>
              </a:r>
            </a:p>
          </p:txBody>
        </p:sp>
      </p:grpSp>
      <p:sp>
        <p:nvSpPr>
          <p:cNvPr id="37" name="Tekstfelt 36"/>
          <p:cNvSpPr txBox="1"/>
          <p:nvPr/>
        </p:nvSpPr>
        <p:spPr>
          <a:xfrm>
            <a:off x="701675" y="412750"/>
            <a:ext cx="10838305"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3200" b="0" i="0" u="none" strike="noStrike" kern="1200" cap="none" spc="0" normalizeH="0" baseline="0" noProof="0" dirty="0" smtClean="0">
                <a:ln>
                  <a:noFill/>
                </a:ln>
                <a:solidFill>
                  <a:srgbClr val="002060"/>
                </a:solidFill>
                <a:effectLst/>
                <a:uLnTx/>
                <a:uFillTx/>
                <a:latin typeface="Arial" charset="0"/>
                <a:ea typeface="+mn-ea"/>
                <a:cs typeface="+mn-cs"/>
              </a:rPr>
              <a:t>Dagsorden</a:t>
            </a:r>
          </a:p>
        </p:txBody>
      </p:sp>
      <p:sp>
        <p:nvSpPr>
          <p:cNvPr id="24" name="Ellipse 23"/>
          <p:cNvSpPr/>
          <p:nvPr/>
        </p:nvSpPr>
        <p:spPr bwMode="auto">
          <a:xfrm>
            <a:off x="8733848" y="2874526"/>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a:ln>
                  <a:noFill/>
                </a:ln>
                <a:solidFill>
                  <a:srgbClr val="00542E"/>
                </a:solidFill>
                <a:effectLst/>
                <a:uLnTx/>
                <a:uFillTx/>
                <a:latin typeface="Arial" charset="0"/>
                <a:ea typeface="+mn-ea"/>
                <a:cs typeface="+mn-cs"/>
              </a:rPr>
              <a:t>2</a:t>
            </a:r>
            <a:endParaRPr kumimoji="0" lang="da-DK" sz="2000" b="0" i="0" u="none" strike="noStrike" kern="0" cap="none" spc="0" normalizeH="0" baseline="0" noProof="0" dirty="0" smtClean="0">
              <a:ln>
                <a:noFill/>
              </a:ln>
              <a:solidFill>
                <a:srgbClr val="00542E"/>
              </a:solidFill>
              <a:effectLst/>
              <a:uLnTx/>
              <a:uFillTx/>
              <a:latin typeface="Arial" charset="0"/>
              <a:ea typeface="+mn-ea"/>
              <a:cs typeface="+mn-cs"/>
            </a:endParaRPr>
          </a:p>
        </p:txBody>
      </p:sp>
      <p:sp>
        <p:nvSpPr>
          <p:cNvPr id="25" name="Rektangel 24"/>
          <p:cNvSpPr/>
          <p:nvPr/>
        </p:nvSpPr>
        <p:spPr bwMode="auto">
          <a:xfrm>
            <a:off x="-21530" y="4689747"/>
            <a:ext cx="6270707" cy="70039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6" name="Tekstboks 35"/>
          <p:cNvSpPr txBox="1"/>
          <p:nvPr/>
        </p:nvSpPr>
        <p:spPr>
          <a:xfrm>
            <a:off x="687770" y="4946725"/>
            <a:ext cx="11028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Afrunding</a:t>
            </a:r>
          </a:p>
        </p:txBody>
      </p:sp>
      <p:grpSp>
        <p:nvGrpSpPr>
          <p:cNvPr id="27" name="Gruppe 26"/>
          <p:cNvGrpSpPr/>
          <p:nvPr/>
        </p:nvGrpSpPr>
        <p:grpSpPr>
          <a:xfrm>
            <a:off x="5828923" y="4684994"/>
            <a:ext cx="720000" cy="720000"/>
            <a:chOff x="6833950" y="4077112"/>
            <a:chExt cx="720000" cy="720000"/>
          </a:xfrm>
        </p:grpSpPr>
        <p:sp>
          <p:nvSpPr>
            <p:cNvPr id="28" name="Ellipse 27"/>
            <p:cNvSpPr/>
            <p:nvPr/>
          </p:nvSpPr>
          <p:spPr bwMode="auto">
            <a:xfrm>
              <a:off x="6833950"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9" name="Ellipse 28"/>
            <p:cNvSpPr/>
            <p:nvPr/>
          </p:nvSpPr>
          <p:spPr bwMode="auto">
            <a:xfrm>
              <a:off x="6923477"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4</a:t>
              </a:r>
            </a:p>
          </p:txBody>
        </p:sp>
      </p:grpSp>
      <p:sp>
        <p:nvSpPr>
          <p:cNvPr id="31" name="Tekstboks 35"/>
          <p:cNvSpPr txBox="1"/>
          <p:nvPr/>
        </p:nvSpPr>
        <p:spPr>
          <a:xfrm>
            <a:off x="687770" y="5414582"/>
            <a:ext cx="289822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Nyt fra ØS og næste møde</a:t>
            </a:r>
          </a:p>
        </p:txBody>
      </p:sp>
    </p:spTree>
    <p:extLst>
      <p:ext uri="{BB962C8B-B14F-4D97-AF65-F5344CB8AC3E}">
        <p14:creationId xmlns:p14="http://schemas.microsoft.com/office/powerpoint/2010/main" val="305632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337662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0" name="think-cell Slide" r:id="rId6" imgW="360" imgH="360" progId="TCLayout.ActiveDocument.1">
                  <p:embed/>
                </p:oleObj>
              </mc:Choice>
              <mc:Fallback>
                <p:oleObj name="think-cell Slide" r:id="rId6" imgW="360" imgH="360" progId="TCLayout.ActiveDocument.1">
                  <p:embed/>
                  <p:pic>
                    <p:nvPicPr>
                      <p:cNvPr id="6" name="Objek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defRPr/>
            </a:pPr>
            <a:endParaRPr kumimoji="0" lang="da-DK" sz="32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701675" y="476672"/>
            <a:ext cx="10785475" cy="936000"/>
          </a:xfrm>
        </p:spPr>
        <p:txBody>
          <a:bodyPr/>
          <a:lstStyle/>
          <a:p>
            <a:r>
              <a:rPr lang="da-DK" dirty="0" smtClean="0"/>
              <a:t>Formål med webinaret</a:t>
            </a:r>
            <a:endParaRPr lang="da-DK" dirty="0"/>
          </a:p>
        </p:txBody>
      </p:sp>
      <p:sp>
        <p:nvSpPr>
          <p:cNvPr id="3" name="Pladsholder til indhold 2"/>
          <p:cNvSpPr>
            <a:spLocks noGrp="1"/>
          </p:cNvSpPr>
          <p:nvPr>
            <p:ph idx="1"/>
          </p:nvPr>
        </p:nvSpPr>
        <p:spPr>
          <a:xfrm>
            <a:off x="3642386" y="1988840"/>
            <a:ext cx="8567734" cy="3851820"/>
          </a:xfrm>
        </p:spPr>
        <p:txBody>
          <a:bodyPr/>
          <a:lstStyle/>
          <a:p>
            <a:pPr marL="0" indent="0">
              <a:buNone/>
            </a:pPr>
            <a:r>
              <a:rPr lang="da-DK" sz="2400" i="1" dirty="0"/>
              <a:t>Sikre kendskab til, hvad </a:t>
            </a:r>
            <a:r>
              <a:rPr lang="da-DK" sz="2400" i="1" dirty="0" smtClean="0"/>
              <a:t>tilsynsforpligtelsen indeholder, </a:t>
            </a:r>
            <a:r>
              <a:rPr lang="da-DK" sz="2400" i="1" dirty="0"/>
              <a:t>og hvordan </a:t>
            </a:r>
            <a:r>
              <a:rPr lang="da-DK" sz="2400" i="1" dirty="0" smtClean="0"/>
              <a:t>den kan tilrettelægges </a:t>
            </a:r>
            <a:r>
              <a:rPr lang="da-DK" sz="2400" i="1" dirty="0"/>
              <a:t>i </a:t>
            </a:r>
            <a:r>
              <a:rPr lang="da-DK" sz="2400" i="1" dirty="0" smtClean="0"/>
              <a:t>praksis. </a:t>
            </a:r>
          </a:p>
          <a:p>
            <a:pPr marL="0" indent="0">
              <a:buNone/>
            </a:pPr>
            <a:endParaRPr lang="da-DK" sz="2400" i="1" dirty="0" smtClean="0"/>
          </a:p>
          <a:p>
            <a:pPr marL="0" indent="0">
              <a:buNone/>
            </a:pPr>
            <a:r>
              <a:rPr lang="da-DK" sz="2400" i="1" dirty="0" smtClean="0"/>
              <a:t>Tilsynsforpligtelsen er et helt centralt ansvar for departementale og andre topledere.</a:t>
            </a:r>
          </a:p>
        </p:txBody>
      </p:sp>
      <p:sp>
        <p:nvSpPr>
          <p:cNvPr id="4" name="Pladsholder til slidenummer 3"/>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4</a:t>
            </a:fld>
            <a:endParaRPr kumimoji="0" lang="da-DK" sz="900" b="0" i="0" u="none" strike="noStrike" kern="1200" cap="none" spc="0" normalizeH="0" baseline="0" noProof="0" dirty="0">
              <a:ln>
                <a:noFill/>
              </a:ln>
              <a:noFill/>
              <a:effectLst/>
              <a:uLnTx/>
              <a:uFillTx/>
              <a:latin typeface="Arial" charset="0"/>
              <a:ea typeface="+mn-ea"/>
              <a:cs typeface="+mn-cs"/>
            </a:endParaRPr>
          </a:p>
        </p:txBody>
      </p:sp>
      <p:pic>
        <p:nvPicPr>
          <p:cNvPr id="7" name="Billed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9456" y="2268743"/>
            <a:ext cx="1718015" cy="1718015"/>
          </a:xfrm>
          <a:prstGeom prst="rect">
            <a:avLst/>
          </a:prstGeom>
        </p:spPr>
      </p:pic>
    </p:spTree>
    <p:extLst>
      <p:ext uri="{BB962C8B-B14F-4D97-AF65-F5344CB8AC3E}">
        <p14:creationId xmlns:p14="http://schemas.microsoft.com/office/powerpoint/2010/main" val="435558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4" name="think-cell Slide" r:id="rId5" imgW="530" imgH="531" progId="TCLayout.ActiveDocument.1">
                  <p:embed/>
                </p:oleObj>
              </mc:Choice>
              <mc:Fallback>
                <p:oleObj name="think-cell Slide" r:id="rId5" imgW="530" imgH="531"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Slide Number Placeholder 1"/>
          <p:cNvSpPr>
            <a:spLocks noGrp="1"/>
          </p:cNvSpPr>
          <p:nvPr>
            <p:ph type="sldNum" sz="quarter" idx="12"/>
          </p:nvPr>
        </p:nvSpPr>
        <p:spPr>
          <a:xfrm>
            <a:off x="936891" y="6323877"/>
            <a:ext cx="373027" cy="171450"/>
          </a:xfrm>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1E80101F-5742-4645-B1C0-D6AFABF6C92F}"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5</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33" name="Rektangel 32"/>
          <p:cNvSpPr/>
          <p:nvPr/>
        </p:nvSpPr>
        <p:spPr bwMode="auto">
          <a:xfrm>
            <a:off x="-48479" y="1919005"/>
            <a:ext cx="5863492" cy="71150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6" name="Tekstboks 8"/>
          <p:cNvSpPr txBox="1"/>
          <p:nvPr/>
        </p:nvSpPr>
        <p:spPr>
          <a:xfrm>
            <a:off x="664605" y="2156024"/>
            <a:ext cx="382155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Velkomst og formål med webinaret</a:t>
            </a:r>
          </a:p>
        </p:txBody>
      </p:sp>
      <p:sp>
        <p:nvSpPr>
          <p:cNvPr id="49" name="Rektangel 48"/>
          <p:cNvSpPr/>
          <p:nvPr/>
        </p:nvSpPr>
        <p:spPr bwMode="auto">
          <a:xfrm>
            <a:off x="-48480" y="2795252"/>
            <a:ext cx="9024800" cy="70575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0" name="Tekstboks 48"/>
          <p:cNvSpPr txBox="1"/>
          <p:nvPr/>
        </p:nvSpPr>
        <p:spPr>
          <a:xfrm>
            <a:off x="664605" y="3052230"/>
            <a:ext cx="477053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Tilsynsforpligtelsen – hvad indeholder det?</a:t>
            </a:r>
            <a:endParaRPr kumimoji="0" lang="da-DK" sz="1800" b="1" i="0" u="none" strike="noStrike" kern="0" cap="none" spc="0" normalizeH="0" baseline="0" noProof="0" dirty="0">
              <a:ln>
                <a:noFill/>
              </a:ln>
              <a:solidFill>
                <a:srgbClr val="FFFFFF"/>
              </a:solidFill>
              <a:effectLst/>
              <a:uLnTx/>
              <a:uFillTx/>
              <a:latin typeface="Arial" charset="0"/>
              <a:ea typeface="+mn-ea"/>
              <a:cs typeface="+mn-cs"/>
            </a:endParaRPr>
          </a:p>
        </p:txBody>
      </p:sp>
      <p:sp>
        <p:nvSpPr>
          <p:cNvPr id="51" name="Ellipse 50"/>
          <p:cNvSpPr/>
          <p:nvPr/>
        </p:nvSpPr>
        <p:spPr bwMode="auto">
          <a:xfrm>
            <a:off x="8644321" y="2781008"/>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4" name="Rektangel 53"/>
          <p:cNvSpPr/>
          <p:nvPr/>
        </p:nvSpPr>
        <p:spPr bwMode="auto">
          <a:xfrm>
            <a:off x="-30691" y="3721343"/>
            <a:ext cx="7206811" cy="714405"/>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5" name="Tekstboks 35"/>
          <p:cNvSpPr txBox="1"/>
          <p:nvPr/>
        </p:nvSpPr>
        <p:spPr>
          <a:xfrm>
            <a:off x="687770" y="3978320"/>
            <a:ext cx="1667123"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Tilsyn i praksis</a:t>
            </a:r>
          </a:p>
        </p:txBody>
      </p:sp>
      <p:grpSp>
        <p:nvGrpSpPr>
          <p:cNvPr id="3" name="Gruppe 2"/>
          <p:cNvGrpSpPr/>
          <p:nvPr/>
        </p:nvGrpSpPr>
        <p:grpSpPr>
          <a:xfrm>
            <a:off x="5468923" y="1910514"/>
            <a:ext cx="720000" cy="720000"/>
            <a:chOff x="6306649" y="2283794"/>
            <a:chExt cx="720000" cy="720000"/>
          </a:xfrm>
        </p:grpSpPr>
        <p:sp>
          <p:nvSpPr>
            <p:cNvPr id="34" name="Ellipse 33"/>
            <p:cNvSpPr/>
            <p:nvPr/>
          </p:nvSpPr>
          <p:spPr bwMode="auto">
            <a:xfrm>
              <a:off x="6306649" y="2283794"/>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35" name="Ellipse 34"/>
            <p:cNvSpPr/>
            <p:nvPr/>
          </p:nvSpPr>
          <p:spPr bwMode="auto">
            <a:xfrm>
              <a:off x="6396176" y="2378022"/>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1</a:t>
              </a:r>
            </a:p>
          </p:txBody>
        </p:sp>
      </p:grpSp>
      <p:sp>
        <p:nvSpPr>
          <p:cNvPr id="64" name="Tekstfelt 63"/>
          <p:cNvSpPr txBox="1"/>
          <p:nvPr/>
        </p:nvSpPr>
        <p:spPr>
          <a:xfrm>
            <a:off x="10699912" y="3266393"/>
            <a:ext cx="153713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1200" b="0" i="0" u="none" strike="noStrike" kern="0" cap="none" spc="0" normalizeH="0" baseline="0" noProof="0" dirty="0" smtClean="0">
                <a:ln>
                  <a:noFill/>
                </a:ln>
                <a:solidFill>
                  <a:srgbClr val="FFFFFF"/>
                </a:solidFill>
                <a:effectLst/>
                <a:uLnTx/>
                <a:uFillTx/>
                <a:latin typeface="Arial"/>
                <a:ea typeface="+mn-ea"/>
                <a:cs typeface="+mn-cs"/>
              </a:rPr>
              <a:t>Øget tilgængelighed og overblik i                                                                          </a:t>
            </a:r>
            <a:r>
              <a:rPr kumimoji="0" lang="da-DK" sz="1200" b="1" i="0" u="sng" strike="noStrike" kern="0" cap="none" spc="0" normalizeH="0" baseline="0" noProof="0" dirty="0" smtClean="0">
                <a:ln>
                  <a:noFill/>
                </a:ln>
                <a:solidFill>
                  <a:srgbClr val="FFFFFF"/>
                </a:solidFill>
                <a:effectLst/>
                <a:uLnTx/>
                <a:uFillTx/>
                <a:latin typeface="Arial"/>
                <a:ea typeface="+mn-ea"/>
                <a:cs typeface="+mn-cs"/>
              </a:rPr>
              <a:t>udstilling af data</a:t>
            </a:r>
            <a:endParaRPr kumimoji="0" lang="da-DK" sz="1200" b="1" i="0" u="sng" strike="noStrike" kern="0" cap="none" spc="0" normalizeH="0" baseline="0" noProof="0" dirty="0">
              <a:ln>
                <a:noFill/>
              </a:ln>
              <a:solidFill>
                <a:srgbClr val="FFFFFF"/>
              </a:solidFill>
              <a:effectLst/>
              <a:uLnTx/>
              <a:uFillTx/>
              <a:latin typeface="Arial"/>
              <a:ea typeface="+mn-ea"/>
              <a:cs typeface="+mn-cs"/>
            </a:endParaRPr>
          </a:p>
        </p:txBody>
      </p:sp>
      <p:grpSp>
        <p:nvGrpSpPr>
          <p:cNvPr id="4" name="Gruppe 3"/>
          <p:cNvGrpSpPr/>
          <p:nvPr/>
        </p:nvGrpSpPr>
        <p:grpSpPr>
          <a:xfrm>
            <a:off x="6761467" y="3722693"/>
            <a:ext cx="720000" cy="720000"/>
            <a:chOff x="8650658" y="4077112"/>
            <a:chExt cx="720000" cy="720000"/>
          </a:xfrm>
        </p:grpSpPr>
        <p:sp>
          <p:nvSpPr>
            <p:cNvPr id="56" name="Ellipse 55"/>
            <p:cNvSpPr/>
            <p:nvPr/>
          </p:nvSpPr>
          <p:spPr bwMode="auto">
            <a:xfrm>
              <a:off x="8650658"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7" name="Ellipse 56"/>
            <p:cNvSpPr/>
            <p:nvPr/>
          </p:nvSpPr>
          <p:spPr bwMode="auto">
            <a:xfrm>
              <a:off x="8757704"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3</a:t>
              </a:r>
            </a:p>
          </p:txBody>
        </p:sp>
      </p:grpSp>
      <p:sp>
        <p:nvSpPr>
          <p:cNvPr id="37" name="Tekstfelt 36"/>
          <p:cNvSpPr txBox="1"/>
          <p:nvPr/>
        </p:nvSpPr>
        <p:spPr>
          <a:xfrm>
            <a:off x="701675" y="412750"/>
            <a:ext cx="10838305" cy="492443"/>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ts val="1100"/>
              </a:spcBef>
              <a:spcAft>
                <a:spcPct val="0"/>
              </a:spcAft>
              <a:buClrTx/>
              <a:buSzTx/>
              <a:buFontTx/>
              <a:buNone/>
              <a:tabLst/>
              <a:defRPr/>
            </a:pPr>
            <a:r>
              <a:rPr kumimoji="0" lang="da-DK" sz="3200" b="0" i="0" u="none" strike="noStrike" kern="1200" cap="none" spc="0" normalizeH="0" baseline="0" noProof="0" dirty="0" smtClean="0">
                <a:ln>
                  <a:noFill/>
                </a:ln>
                <a:solidFill>
                  <a:srgbClr val="002060"/>
                </a:solidFill>
                <a:effectLst/>
                <a:uLnTx/>
                <a:uFillTx/>
                <a:latin typeface="Arial" charset="0"/>
                <a:ea typeface="+mn-ea"/>
                <a:cs typeface="+mn-cs"/>
              </a:rPr>
              <a:t>Dagsorden</a:t>
            </a:r>
          </a:p>
        </p:txBody>
      </p:sp>
      <p:sp>
        <p:nvSpPr>
          <p:cNvPr id="24" name="Ellipse 23"/>
          <p:cNvSpPr/>
          <p:nvPr/>
        </p:nvSpPr>
        <p:spPr bwMode="auto">
          <a:xfrm>
            <a:off x="8733848" y="2874526"/>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a:ln>
                  <a:noFill/>
                </a:ln>
                <a:solidFill>
                  <a:srgbClr val="00542E"/>
                </a:solidFill>
                <a:effectLst/>
                <a:uLnTx/>
                <a:uFillTx/>
                <a:latin typeface="Arial" charset="0"/>
                <a:ea typeface="+mn-ea"/>
                <a:cs typeface="+mn-cs"/>
              </a:rPr>
              <a:t>2</a:t>
            </a:r>
            <a:endParaRPr kumimoji="0" lang="da-DK" sz="2000" b="0" i="0" u="none" strike="noStrike" kern="0" cap="none" spc="0" normalizeH="0" baseline="0" noProof="0" dirty="0" smtClean="0">
              <a:ln>
                <a:noFill/>
              </a:ln>
              <a:solidFill>
                <a:srgbClr val="00542E"/>
              </a:solidFill>
              <a:effectLst/>
              <a:uLnTx/>
              <a:uFillTx/>
              <a:latin typeface="Arial" charset="0"/>
              <a:ea typeface="+mn-ea"/>
              <a:cs typeface="+mn-cs"/>
            </a:endParaRPr>
          </a:p>
        </p:txBody>
      </p:sp>
      <p:sp>
        <p:nvSpPr>
          <p:cNvPr id="25" name="Rektangel 24"/>
          <p:cNvSpPr/>
          <p:nvPr/>
        </p:nvSpPr>
        <p:spPr bwMode="auto">
          <a:xfrm>
            <a:off x="-21530" y="4689747"/>
            <a:ext cx="6270707" cy="700399"/>
          </a:xfrm>
          <a:prstGeom prst="rect">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6" name="Tekstboks 35"/>
          <p:cNvSpPr txBox="1"/>
          <p:nvPr/>
        </p:nvSpPr>
        <p:spPr>
          <a:xfrm>
            <a:off x="687770" y="4946725"/>
            <a:ext cx="1102866"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Afrunding</a:t>
            </a:r>
          </a:p>
        </p:txBody>
      </p:sp>
      <p:grpSp>
        <p:nvGrpSpPr>
          <p:cNvPr id="27" name="Gruppe 26"/>
          <p:cNvGrpSpPr/>
          <p:nvPr/>
        </p:nvGrpSpPr>
        <p:grpSpPr>
          <a:xfrm>
            <a:off x="5828923" y="4684994"/>
            <a:ext cx="720000" cy="720000"/>
            <a:chOff x="6833950" y="4077112"/>
            <a:chExt cx="720000" cy="720000"/>
          </a:xfrm>
        </p:grpSpPr>
        <p:sp>
          <p:nvSpPr>
            <p:cNvPr id="28" name="Ellipse 27"/>
            <p:cNvSpPr/>
            <p:nvPr/>
          </p:nvSpPr>
          <p:spPr bwMode="auto">
            <a:xfrm>
              <a:off x="6833950" y="4077112"/>
              <a:ext cx="720000" cy="720000"/>
            </a:xfrm>
            <a:prstGeom prst="ellipse">
              <a:avLst/>
            </a:prstGeom>
            <a:solidFill>
              <a:schemeClr val="accent6"/>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endParaRPr kumimoji="0" lang="da-DK" sz="20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29" name="Ellipse 28"/>
            <p:cNvSpPr/>
            <p:nvPr/>
          </p:nvSpPr>
          <p:spPr bwMode="auto">
            <a:xfrm>
              <a:off x="6923477" y="4166639"/>
              <a:ext cx="540946" cy="540946"/>
            </a:xfrm>
            <a:prstGeom prst="ellipse">
              <a:avLst/>
            </a:prstGeom>
            <a:solidFill>
              <a:srgbClr val="FFFFFF"/>
            </a:solidFill>
            <a:ln w="6350"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auto" latinLnBrk="0" hangingPunct="1">
                <a:lnSpc>
                  <a:spcPct val="100000"/>
                </a:lnSpc>
                <a:spcBef>
                  <a:spcPts val="1100"/>
                </a:spcBef>
                <a:spcAft>
                  <a:spcPts val="0"/>
                </a:spcAft>
                <a:buClrTx/>
                <a:buSzTx/>
                <a:buFontTx/>
                <a:buNone/>
                <a:tabLst/>
                <a:defRPr/>
              </a:pPr>
              <a:r>
                <a:rPr kumimoji="0" lang="da-DK" sz="2000" b="0" i="0" u="none" strike="noStrike" kern="0" cap="none" spc="0" normalizeH="0" baseline="0" noProof="0" dirty="0" smtClean="0">
                  <a:ln>
                    <a:noFill/>
                  </a:ln>
                  <a:solidFill>
                    <a:srgbClr val="00542E"/>
                  </a:solidFill>
                  <a:effectLst/>
                  <a:uLnTx/>
                  <a:uFillTx/>
                  <a:latin typeface="Arial" charset="0"/>
                  <a:ea typeface="+mn-ea"/>
                  <a:cs typeface="+mn-cs"/>
                </a:rPr>
                <a:t>4</a:t>
              </a:r>
            </a:p>
          </p:txBody>
        </p:sp>
      </p:grpSp>
      <p:sp>
        <p:nvSpPr>
          <p:cNvPr id="31" name="Tekstboks 35"/>
          <p:cNvSpPr txBox="1"/>
          <p:nvPr/>
        </p:nvSpPr>
        <p:spPr>
          <a:xfrm>
            <a:off x="687770" y="5414582"/>
            <a:ext cx="2898229"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1100"/>
              </a:spcBef>
              <a:spcAft>
                <a:spcPts val="0"/>
              </a:spcAft>
              <a:buClrTx/>
              <a:buSzTx/>
              <a:buFontTx/>
              <a:buNone/>
              <a:tabLst/>
              <a:defRPr/>
            </a:pPr>
            <a:r>
              <a:rPr kumimoji="0" lang="da-DK" sz="1800" b="1" i="0" u="none" strike="noStrike" kern="0" cap="none" spc="0" normalizeH="0" baseline="0" noProof="0" dirty="0" smtClean="0">
                <a:ln>
                  <a:noFill/>
                </a:ln>
                <a:solidFill>
                  <a:srgbClr val="FFFFFF"/>
                </a:solidFill>
                <a:effectLst/>
                <a:uLnTx/>
                <a:uFillTx/>
                <a:latin typeface="Arial" charset="0"/>
                <a:ea typeface="+mn-ea"/>
                <a:cs typeface="+mn-cs"/>
              </a:rPr>
              <a:t>Nyt fra ØS og næste møde</a:t>
            </a:r>
          </a:p>
        </p:txBody>
      </p:sp>
      <p:sp>
        <p:nvSpPr>
          <p:cNvPr id="30" name="Rektangel 29"/>
          <p:cNvSpPr/>
          <p:nvPr/>
        </p:nvSpPr>
        <p:spPr bwMode="auto">
          <a:xfrm flipV="1">
            <a:off x="-168696" y="3606630"/>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32" name="Rektangel 31"/>
          <p:cNvSpPr/>
          <p:nvPr/>
        </p:nvSpPr>
        <p:spPr bwMode="auto">
          <a:xfrm flipV="1">
            <a:off x="-168696" y="4672249"/>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38" name="Rektangel 37"/>
          <p:cNvSpPr/>
          <p:nvPr/>
        </p:nvSpPr>
        <p:spPr bwMode="auto">
          <a:xfrm flipV="1">
            <a:off x="-69282" y="1658495"/>
            <a:ext cx="10032912" cy="1047230"/>
          </a:xfrm>
          <a:prstGeom prst="rect">
            <a:avLst/>
          </a:prstGeom>
          <a:solidFill>
            <a:schemeClr val="bg1">
              <a:alpha val="83000"/>
            </a:schemeClr>
          </a:solidFill>
          <a:ln w="6350" cap="flat" cmpd="sng" algn="ctr">
            <a:solidFill>
              <a:schemeClr val="bg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52296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2275279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0" name="think-cell Slide" r:id="rId6" imgW="342" imgH="337" progId="TCLayout.ActiveDocument.1">
                  <p:embed/>
                </p:oleObj>
              </mc:Choice>
              <mc:Fallback>
                <p:oleObj name="think-cell Slide" r:id="rId6" imgW="342" imgH="337" progId="TCLayout.ActiveDocument.1">
                  <p:embed/>
                  <p:pic>
                    <p:nvPicPr>
                      <p:cNvPr id="7" name="Objek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ktangel 5"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a:ex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defRPr/>
            </a:pPr>
            <a:endParaRPr kumimoji="0" lang="da-DK" sz="32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Pladsholder til slidenummer 1"/>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6</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5" name="Titel 4"/>
          <p:cNvSpPr>
            <a:spLocks noGrp="1"/>
          </p:cNvSpPr>
          <p:nvPr>
            <p:ph type="title"/>
          </p:nvPr>
        </p:nvSpPr>
        <p:spPr>
          <a:xfrm>
            <a:off x="701677" y="429543"/>
            <a:ext cx="10785474" cy="720080"/>
          </a:xfrm>
        </p:spPr>
        <p:txBody>
          <a:bodyPr/>
          <a:lstStyle/>
          <a:p>
            <a:r>
              <a:rPr lang="da-DK" sz="3200" b="0" dirty="0" smtClean="0"/>
              <a:t>Tredje forsvarslinje har særligt ansvar for tilsyn</a:t>
            </a:r>
            <a:endParaRPr lang="da-DK" sz="3200" b="0" dirty="0"/>
          </a:p>
        </p:txBody>
      </p:sp>
      <p:grpSp>
        <p:nvGrpSpPr>
          <p:cNvPr id="11" name="Group 5">
            <a:extLst>
              <a:ext uri="{FF2B5EF4-FFF2-40B4-BE49-F238E27FC236}">
                <a16:creationId xmlns:a16="http://schemas.microsoft.com/office/drawing/2014/main" id="{69887160-5A1B-4D43-BF33-FFA07A2A478B}"/>
              </a:ext>
            </a:extLst>
          </p:cNvPr>
          <p:cNvGrpSpPr/>
          <p:nvPr/>
        </p:nvGrpSpPr>
        <p:grpSpPr>
          <a:xfrm>
            <a:off x="2451293" y="1606138"/>
            <a:ext cx="6377313" cy="4199126"/>
            <a:chOff x="285237" y="1867581"/>
            <a:chExt cx="6724964" cy="4288923"/>
          </a:xfrm>
        </p:grpSpPr>
        <p:grpSp>
          <p:nvGrpSpPr>
            <p:cNvPr id="12" name="Group 8">
              <a:extLst>
                <a:ext uri="{FF2B5EF4-FFF2-40B4-BE49-F238E27FC236}">
                  <a16:creationId xmlns:a16="http://schemas.microsoft.com/office/drawing/2014/main" id="{E6CA72FB-D1FF-4EC3-971E-F148EE539F84}"/>
                </a:ext>
              </a:extLst>
            </p:cNvPr>
            <p:cNvGrpSpPr/>
            <p:nvPr/>
          </p:nvGrpSpPr>
          <p:grpSpPr>
            <a:xfrm>
              <a:off x="285237" y="1869827"/>
              <a:ext cx="5204372" cy="4286677"/>
              <a:chOff x="213560" y="1637969"/>
              <a:chExt cx="7708205" cy="5513513"/>
            </a:xfrm>
          </p:grpSpPr>
          <p:sp>
            <p:nvSpPr>
              <p:cNvPr id="16" name="Rectangle 13">
                <a:extLst>
                  <a:ext uri="{FF2B5EF4-FFF2-40B4-BE49-F238E27FC236}">
                    <a16:creationId xmlns:a16="http://schemas.microsoft.com/office/drawing/2014/main" id="{5F05F365-3086-4D56-A5B6-5ADAD5A5BDC5}"/>
                  </a:ext>
                </a:extLst>
              </p:cNvPr>
              <p:cNvSpPr/>
              <p:nvPr/>
            </p:nvSpPr>
            <p:spPr>
              <a:xfrm>
                <a:off x="537132" y="2714602"/>
                <a:ext cx="1994597" cy="453855"/>
              </a:xfrm>
              <a:prstGeom prst="rect">
                <a:avLst/>
              </a:prstGeom>
              <a:solidFill>
                <a:schemeClr val="bg1"/>
              </a:solid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1. forsvarslinje</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17" name="Oval 14">
                <a:extLst>
                  <a:ext uri="{FF2B5EF4-FFF2-40B4-BE49-F238E27FC236}">
                    <a16:creationId xmlns:a16="http://schemas.microsoft.com/office/drawing/2014/main" id="{EED07F8C-D366-40A2-B25F-FBFF4843CBD9}"/>
                  </a:ext>
                </a:extLst>
              </p:cNvPr>
              <p:cNvSpPr/>
              <p:nvPr/>
            </p:nvSpPr>
            <p:spPr>
              <a:xfrm>
                <a:off x="213560" y="2745670"/>
                <a:ext cx="489962" cy="395948"/>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18" name="Rectangle 15">
                <a:extLst>
                  <a:ext uri="{FF2B5EF4-FFF2-40B4-BE49-F238E27FC236}">
                    <a16:creationId xmlns:a16="http://schemas.microsoft.com/office/drawing/2014/main" id="{DA7BE4AD-F655-4046-9E14-6F1DBED74F0E}"/>
                  </a:ext>
                </a:extLst>
              </p:cNvPr>
              <p:cNvSpPr/>
              <p:nvPr/>
            </p:nvSpPr>
            <p:spPr>
              <a:xfrm>
                <a:off x="2919787" y="3253140"/>
                <a:ext cx="2018644" cy="3383737"/>
              </a:xfrm>
              <a:prstGeom prst="rect">
                <a:avLst/>
              </a:prstGeom>
              <a:solidFill>
                <a:schemeClr val="accent3"/>
              </a:solidFill>
              <a:ln w="1905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1" u="none" strike="noStrike" kern="1200" cap="none" spc="0" normalizeH="0" baseline="0" noProof="0" dirty="0">
                    <a:ln>
                      <a:noFill/>
                    </a:ln>
                    <a:solidFill>
                      <a:prstClr val="black"/>
                    </a:solidFill>
                    <a:effectLst/>
                    <a:uLnTx/>
                    <a:uFillTx/>
                    <a:latin typeface="Georgia"/>
                    <a:ea typeface="+mn-ea"/>
                    <a:cs typeface="+mn-cs"/>
                  </a:rPr>
                  <a:t>Institutionens kontrolfunktion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base" latinLnBrk="0" hangingPunct="1">
                  <a:lnSpc>
                    <a:spcPct val="108000"/>
                  </a:lnSpc>
                  <a:spcBef>
                    <a:spcPct val="54000"/>
                  </a:spcBef>
                  <a:spcAft>
                    <a:spcPct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Georgia"/>
                    <a:ea typeface="+mn-ea"/>
                    <a:cs typeface="+mn-cs"/>
                  </a:rPr>
                  <a:t>Den </a:t>
                </a:r>
                <a:r>
                  <a:rPr kumimoji="0" lang="da-DK" sz="1000" b="1" i="0" u="none" strike="noStrike" kern="1200" cap="none" spc="0" normalizeH="0" baseline="0" noProof="0" dirty="0">
                    <a:ln>
                      <a:noFill/>
                    </a:ln>
                    <a:solidFill>
                      <a:srgbClr val="000000"/>
                    </a:solidFill>
                    <a:effectLst/>
                    <a:uLnTx/>
                    <a:uFillTx/>
                    <a:latin typeface="Georgia"/>
                    <a:ea typeface="+mn-ea"/>
                    <a:cs typeface="+mn-cs"/>
                  </a:rPr>
                  <a:t>anden forsvarslinje </a:t>
                </a:r>
                <a:r>
                  <a:rPr kumimoji="0" lang="da-DK" sz="1000" b="0" i="0" u="none" strike="noStrike" kern="1200" cap="none" spc="0" normalizeH="0" baseline="0" noProof="0" dirty="0">
                    <a:ln>
                      <a:noFill/>
                    </a:ln>
                    <a:solidFill>
                      <a:srgbClr val="000000"/>
                    </a:solidFill>
                    <a:effectLst/>
                    <a:uLnTx/>
                    <a:uFillTx/>
                    <a:latin typeface="Georgia"/>
                    <a:ea typeface="+mn-ea"/>
                    <a:cs typeface="+mn-cs"/>
                  </a:rPr>
                  <a:t>består af den centrale risikofunktion og sikrer et samlet og tværgående overblik i forhold til de finansielle risici og interne kontroller.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none" spc="0" normalizeH="0" baseline="0" noProof="0" dirty="0">
                  <a:ln>
                    <a:noFill/>
                  </a:ln>
                  <a:solidFill>
                    <a:prstClr val="black"/>
                  </a:solidFill>
                  <a:effectLst/>
                  <a:uLnTx/>
                  <a:uFillTx/>
                  <a:latin typeface="Georgia"/>
                  <a:ea typeface="+mn-ea"/>
                  <a:cs typeface="+mn-cs"/>
                </a:endParaRPr>
              </a:p>
            </p:txBody>
          </p:sp>
          <p:sp>
            <p:nvSpPr>
              <p:cNvPr id="19" name="Rectangle 16">
                <a:extLst>
                  <a:ext uri="{FF2B5EF4-FFF2-40B4-BE49-F238E27FC236}">
                    <a16:creationId xmlns:a16="http://schemas.microsoft.com/office/drawing/2014/main" id="{F27BE279-2D56-4C9A-9FCD-090B1CA821E0}"/>
                  </a:ext>
                </a:extLst>
              </p:cNvPr>
              <p:cNvSpPr/>
              <p:nvPr/>
            </p:nvSpPr>
            <p:spPr>
              <a:xfrm>
                <a:off x="5326977" y="3254837"/>
                <a:ext cx="2018644" cy="3372810"/>
              </a:xfrm>
              <a:prstGeom prst="rect">
                <a:avLst/>
              </a:prstGeom>
              <a:solidFill>
                <a:schemeClr val="accent4"/>
              </a:solidFill>
              <a:ln w="1905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da-DK" sz="1000" b="1" i="1" u="none" strike="noStrike" kern="1200" cap="none" spc="0" normalizeH="0" baseline="0" noProof="0" dirty="0">
                    <a:ln>
                      <a:noFill/>
                    </a:ln>
                    <a:solidFill>
                      <a:srgbClr val="000000"/>
                    </a:solidFill>
                    <a:effectLst/>
                    <a:uLnTx/>
                    <a:uFillTx/>
                    <a:latin typeface="Georgia"/>
                    <a:ea typeface="+mn-ea"/>
                    <a:cs typeface="+mn-cs"/>
                  </a:rPr>
                  <a:t>Departementalt tilsyn/</a:t>
                </a:r>
                <a:br>
                  <a:rPr kumimoji="0" lang="da-DK" sz="1000" b="1" i="1" u="none" strike="noStrike" kern="1200" cap="none" spc="0" normalizeH="0" baseline="0" noProof="0" dirty="0">
                    <a:ln>
                      <a:noFill/>
                    </a:ln>
                    <a:solidFill>
                      <a:srgbClr val="000000"/>
                    </a:solidFill>
                    <a:effectLst/>
                    <a:uLnTx/>
                    <a:uFillTx/>
                    <a:latin typeface="Georgia"/>
                    <a:ea typeface="+mn-ea"/>
                    <a:cs typeface="+mn-cs"/>
                  </a:rPr>
                </a:br>
                <a:r>
                  <a:rPr kumimoji="0" lang="da-DK" sz="1000" b="1" i="1" u="none" strike="noStrike" kern="1200" cap="none" spc="0" normalizeH="0" baseline="0" noProof="0" dirty="0">
                    <a:ln>
                      <a:noFill/>
                    </a:ln>
                    <a:solidFill>
                      <a:srgbClr val="000000"/>
                    </a:solidFill>
                    <a:effectLst/>
                    <a:uLnTx/>
                    <a:uFillTx/>
                    <a:latin typeface="Georgia"/>
                    <a:ea typeface="+mn-ea"/>
                    <a:cs typeface="+mn-cs"/>
                  </a:rPr>
                  <a:t>Intern revision</a:t>
                </a:r>
              </a:p>
              <a:p>
                <a:pPr marL="0" marR="0" lvl="0" indent="0" algn="ctr" defTabSz="914400" rtl="0" eaLnBrk="1" fontAlgn="auto" latinLnBrk="0" hangingPunct="1">
                  <a:lnSpc>
                    <a:spcPct val="100000"/>
                  </a:lnSpc>
                  <a:spcBef>
                    <a:spcPts val="0"/>
                  </a:spcBef>
                  <a:spcAft>
                    <a:spcPts val="900"/>
                  </a:spcAft>
                  <a:buClrTx/>
                  <a:buSzTx/>
                  <a:buFontTx/>
                  <a:buNone/>
                  <a:tabLst/>
                  <a:defRPr/>
                </a:pPr>
                <a:endParaRPr kumimoji="0" lang="da-DK" sz="1000" b="1" i="1" u="none" strike="noStrike" kern="1200" cap="none" spc="0" normalizeH="0" baseline="0" noProof="0" dirty="0">
                  <a:ln>
                    <a:noFill/>
                  </a:ln>
                  <a:solidFill>
                    <a:srgbClr val="000000"/>
                  </a:solidFill>
                  <a:effectLst/>
                  <a:uLnTx/>
                  <a:uFillTx/>
                  <a:latin typeface="Georgia"/>
                  <a:ea typeface="+mn-ea"/>
                  <a:cs typeface="+mn-cs"/>
                </a:endParaRPr>
              </a:p>
              <a:p>
                <a:pPr marL="0" marR="0" lvl="0" indent="0" algn="ctr" defTabSz="914400" rtl="0" eaLnBrk="1" fontAlgn="base" latinLnBrk="0" hangingPunct="1">
                  <a:lnSpc>
                    <a:spcPct val="108000"/>
                  </a:lnSpc>
                  <a:spcBef>
                    <a:spcPct val="54000"/>
                  </a:spcBef>
                  <a:spcAft>
                    <a:spcPts val="90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Georgia"/>
                    <a:ea typeface="+mn-ea"/>
                    <a:cs typeface="+mn-cs"/>
                  </a:rPr>
                  <a:t>Den </a:t>
                </a:r>
                <a:r>
                  <a:rPr kumimoji="0" lang="da-DK" sz="1000" b="1" i="0" u="none" strike="noStrike" kern="1200" cap="none" spc="0" normalizeH="0" baseline="0" noProof="0" dirty="0">
                    <a:ln>
                      <a:noFill/>
                    </a:ln>
                    <a:solidFill>
                      <a:srgbClr val="000000"/>
                    </a:solidFill>
                    <a:effectLst/>
                    <a:uLnTx/>
                    <a:uFillTx/>
                    <a:latin typeface="Georgia"/>
                    <a:ea typeface="+mn-ea"/>
                    <a:cs typeface="+mn-cs"/>
                  </a:rPr>
                  <a:t>tredje forsvarslinje </a:t>
                </a:r>
                <a:r>
                  <a:rPr kumimoji="0" lang="da-DK" sz="1000" b="0" i="0" u="none" strike="noStrike" kern="1200" cap="none" spc="0" normalizeH="0" baseline="0" noProof="0" dirty="0">
                    <a:ln>
                      <a:noFill/>
                    </a:ln>
                    <a:solidFill>
                      <a:srgbClr val="000000"/>
                    </a:solidFill>
                    <a:effectLst/>
                    <a:uLnTx/>
                    <a:uFillTx/>
                    <a:latin typeface="Georgia"/>
                    <a:ea typeface="+mn-ea"/>
                    <a:cs typeface="+mn-cs"/>
                  </a:rPr>
                  <a:t>består af </a:t>
                </a:r>
                <a:r>
                  <a:rPr kumimoji="0" lang="da-DK" sz="1000" b="0" i="0" u="none" strike="noStrike" kern="1200" cap="none" spc="0" normalizeH="0" baseline="0" noProof="0" dirty="0" smtClean="0">
                    <a:ln>
                      <a:noFill/>
                    </a:ln>
                    <a:solidFill>
                      <a:srgbClr val="000000"/>
                    </a:solidFill>
                    <a:effectLst/>
                    <a:uLnTx/>
                    <a:uFillTx/>
                    <a:latin typeface="Georgia"/>
                    <a:ea typeface="+mn-ea"/>
                    <a:cs typeface="+mn-cs"/>
                  </a:rPr>
                  <a:t>ministeriets </a:t>
                </a:r>
                <a:r>
                  <a:rPr kumimoji="0" lang="da-DK" sz="1000" b="0" i="0" u="none" strike="noStrike" kern="1200" cap="none" spc="0" normalizeH="0" baseline="0" noProof="0" dirty="0">
                    <a:ln>
                      <a:noFill/>
                    </a:ln>
                    <a:solidFill>
                      <a:srgbClr val="000000"/>
                    </a:solidFill>
                    <a:effectLst/>
                    <a:uLnTx/>
                    <a:uFillTx/>
                    <a:latin typeface="Georgia"/>
                    <a:ea typeface="+mn-ea"/>
                    <a:cs typeface="+mn-cs"/>
                  </a:rPr>
                  <a:t>interne tilsyn og revision. </a:t>
                </a:r>
              </a:p>
            </p:txBody>
          </p:sp>
          <p:cxnSp>
            <p:nvCxnSpPr>
              <p:cNvPr id="20" name="Straight Connector 17">
                <a:extLst>
                  <a:ext uri="{FF2B5EF4-FFF2-40B4-BE49-F238E27FC236}">
                    <a16:creationId xmlns:a16="http://schemas.microsoft.com/office/drawing/2014/main" id="{0F06F866-8839-4E6B-BE8B-6E33459D696F}"/>
                  </a:ext>
                </a:extLst>
              </p:cNvPr>
              <p:cNvCxnSpPr>
                <a:cxnSpLocks/>
              </p:cNvCxnSpPr>
              <p:nvPr/>
            </p:nvCxnSpPr>
            <p:spPr>
              <a:xfrm>
                <a:off x="7744618" y="1685025"/>
                <a:ext cx="0" cy="5466457"/>
              </a:xfrm>
              <a:prstGeom prst="line">
                <a:avLst/>
              </a:prstGeom>
              <a:noFill/>
              <a:ln w="9525" cap="flat" cmpd="sng" algn="ctr">
                <a:solidFill>
                  <a:sysClr val="windowText" lastClr="000000">
                    <a:lumMod val="95000"/>
                    <a:lumOff val="5000"/>
                  </a:sysClr>
                </a:solidFill>
                <a:prstDash val="lgDash"/>
              </a:ln>
              <a:effectLst/>
            </p:spPr>
          </p:cxnSp>
          <p:sp>
            <p:nvSpPr>
              <p:cNvPr id="21" name="Rectangle 18">
                <a:extLst>
                  <a:ext uri="{FF2B5EF4-FFF2-40B4-BE49-F238E27FC236}">
                    <a16:creationId xmlns:a16="http://schemas.microsoft.com/office/drawing/2014/main" id="{52D845BC-A2B0-4137-867C-3EB7BB8473A8}"/>
                  </a:ext>
                </a:extLst>
              </p:cNvPr>
              <p:cNvSpPr/>
              <p:nvPr/>
            </p:nvSpPr>
            <p:spPr>
              <a:xfrm>
                <a:off x="537130" y="1637969"/>
                <a:ext cx="6821513" cy="395122"/>
              </a:xfrm>
              <a:prstGeom prst="rect">
                <a:avLst/>
              </a:prstGeom>
              <a:no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Georgia"/>
                    <a:ea typeface="+mn-ea"/>
                    <a:cs typeface="+mn-cs"/>
                  </a:rPr>
                  <a:t>Departement</a:t>
                </a:r>
                <a:endParaRPr kumimoji="0" lang="da-DK" sz="1000" b="0" i="0" u="none" strike="noStrike" kern="1200" cap="none" spc="0" normalizeH="0" baseline="0" noProof="0" dirty="0">
                  <a:ln>
                    <a:noFill/>
                  </a:ln>
                  <a:solidFill>
                    <a:prstClr val="black"/>
                  </a:solidFill>
                  <a:effectLst/>
                  <a:uLnTx/>
                  <a:uFillTx/>
                  <a:latin typeface="Georgia"/>
                  <a:ea typeface="+mn-ea"/>
                  <a:cs typeface="+mn-cs"/>
                </a:endParaRPr>
              </a:p>
            </p:txBody>
          </p:sp>
          <p:sp>
            <p:nvSpPr>
              <p:cNvPr id="22" name="Freeform 9">
                <a:extLst>
                  <a:ext uri="{FF2B5EF4-FFF2-40B4-BE49-F238E27FC236}">
                    <a16:creationId xmlns:a16="http://schemas.microsoft.com/office/drawing/2014/main" id="{55EC11D3-36FB-4464-9EBF-FAAAB14E0D80}"/>
                  </a:ext>
                </a:extLst>
              </p:cNvPr>
              <p:cNvSpPr>
                <a:spLocks noEditPoints="1"/>
              </p:cNvSpPr>
              <p:nvPr/>
            </p:nvSpPr>
            <p:spPr bwMode="auto">
              <a:xfrm>
                <a:off x="234976" y="2714601"/>
                <a:ext cx="562263" cy="472933"/>
              </a:xfrm>
              <a:custGeom>
                <a:avLst/>
                <a:gdLst/>
                <a:ahLst/>
                <a:cxnLst>
                  <a:cxn ang="0">
                    <a:pos x="183" y="224"/>
                  </a:cxn>
                  <a:cxn ang="0">
                    <a:pos x="174" y="223"/>
                  </a:cxn>
                  <a:cxn ang="0">
                    <a:pos x="207" y="150"/>
                  </a:cxn>
                  <a:cxn ang="0">
                    <a:pos x="220" y="153"/>
                  </a:cxn>
                  <a:cxn ang="0">
                    <a:pos x="162" y="108"/>
                  </a:cxn>
                  <a:cxn ang="0">
                    <a:pos x="82" y="118"/>
                  </a:cxn>
                  <a:cxn ang="0">
                    <a:pos x="162" y="255"/>
                  </a:cxn>
                  <a:cxn ang="0">
                    <a:pos x="241" y="119"/>
                  </a:cxn>
                  <a:cxn ang="0">
                    <a:pos x="241" y="118"/>
                  </a:cxn>
                  <a:cxn ang="0">
                    <a:pos x="254" y="120"/>
                  </a:cxn>
                  <a:cxn ang="0">
                    <a:pos x="162" y="269"/>
                  </a:cxn>
                  <a:cxn ang="0">
                    <a:pos x="70" y="120"/>
                  </a:cxn>
                  <a:cxn ang="0">
                    <a:pos x="71" y="104"/>
                  </a:cxn>
                  <a:cxn ang="0">
                    <a:pos x="86" y="106"/>
                  </a:cxn>
                  <a:cxn ang="0">
                    <a:pos x="159" y="95"/>
                  </a:cxn>
                  <a:cxn ang="0">
                    <a:pos x="169" y="98"/>
                  </a:cxn>
                  <a:cxn ang="0">
                    <a:pos x="247" y="103"/>
                  </a:cxn>
                  <a:cxn ang="0">
                    <a:pos x="255" y="110"/>
                  </a:cxn>
                  <a:cxn ang="0">
                    <a:pos x="265" y="90"/>
                  </a:cxn>
                  <a:cxn ang="0">
                    <a:pos x="253" y="87"/>
                  </a:cxn>
                  <a:cxn ang="0">
                    <a:pos x="212" y="97"/>
                  </a:cxn>
                  <a:cxn ang="0">
                    <a:pos x="169" y="82"/>
                  </a:cxn>
                  <a:cxn ang="0">
                    <a:pos x="155" y="82"/>
                  </a:cxn>
                  <a:cxn ang="0">
                    <a:pos x="113" y="97"/>
                  </a:cxn>
                  <a:cxn ang="0">
                    <a:pos x="71" y="87"/>
                  </a:cxn>
                  <a:cxn ang="0">
                    <a:pos x="59" y="90"/>
                  </a:cxn>
                  <a:cxn ang="0">
                    <a:pos x="56" y="121"/>
                  </a:cxn>
                  <a:cxn ang="0">
                    <a:pos x="162" y="285"/>
                  </a:cxn>
                  <a:cxn ang="0">
                    <a:pos x="267" y="121"/>
                  </a:cxn>
                  <a:cxn ang="0">
                    <a:pos x="265" y="90"/>
                  </a:cxn>
                  <a:cxn ang="0">
                    <a:pos x="0" y="162"/>
                  </a:cxn>
                  <a:cxn ang="0">
                    <a:pos x="323" y="162"/>
                  </a:cxn>
                </a:cxnLst>
                <a:rect l="0" t="0" r="r" b="b"/>
                <a:pathLst>
                  <a:path w="323" h="324">
                    <a:moveTo>
                      <a:pt x="220" y="153"/>
                    </a:moveTo>
                    <a:cubicBezTo>
                      <a:pt x="213" y="183"/>
                      <a:pt x="201" y="207"/>
                      <a:pt x="183" y="224"/>
                    </a:cubicBezTo>
                    <a:cubicBezTo>
                      <a:pt x="181" y="225"/>
                      <a:pt x="180" y="225"/>
                      <a:pt x="178" y="225"/>
                    </a:cubicBezTo>
                    <a:cubicBezTo>
                      <a:pt x="177" y="225"/>
                      <a:pt x="175" y="225"/>
                      <a:pt x="174" y="223"/>
                    </a:cubicBezTo>
                    <a:cubicBezTo>
                      <a:pt x="171" y="221"/>
                      <a:pt x="171" y="217"/>
                      <a:pt x="174" y="214"/>
                    </a:cubicBezTo>
                    <a:cubicBezTo>
                      <a:pt x="190" y="200"/>
                      <a:pt x="201" y="178"/>
                      <a:pt x="207" y="150"/>
                    </a:cubicBezTo>
                    <a:cubicBezTo>
                      <a:pt x="208" y="147"/>
                      <a:pt x="211" y="145"/>
                      <a:pt x="215" y="145"/>
                    </a:cubicBezTo>
                    <a:cubicBezTo>
                      <a:pt x="218" y="146"/>
                      <a:pt x="220" y="150"/>
                      <a:pt x="220" y="153"/>
                    </a:cubicBezTo>
                    <a:close/>
                    <a:moveTo>
                      <a:pt x="162" y="108"/>
                    </a:moveTo>
                    <a:cubicBezTo>
                      <a:pt x="162" y="108"/>
                      <a:pt x="162" y="108"/>
                      <a:pt x="162" y="108"/>
                    </a:cubicBezTo>
                    <a:cubicBezTo>
                      <a:pt x="139" y="123"/>
                      <a:pt x="111" y="127"/>
                      <a:pt x="82" y="118"/>
                    </a:cubicBezTo>
                    <a:cubicBezTo>
                      <a:pt x="82" y="118"/>
                      <a:pt x="82" y="118"/>
                      <a:pt x="82" y="118"/>
                    </a:cubicBezTo>
                    <a:cubicBezTo>
                      <a:pt x="82" y="119"/>
                      <a:pt x="82" y="119"/>
                      <a:pt x="82" y="119"/>
                    </a:cubicBezTo>
                    <a:cubicBezTo>
                      <a:pt x="91" y="203"/>
                      <a:pt x="131" y="240"/>
                      <a:pt x="162" y="255"/>
                    </a:cubicBezTo>
                    <a:cubicBezTo>
                      <a:pt x="162" y="255"/>
                      <a:pt x="162" y="255"/>
                      <a:pt x="162" y="255"/>
                    </a:cubicBezTo>
                    <a:cubicBezTo>
                      <a:pt x="193" y="240"/>
                      <a:pt x="232" y="203"/>
                      <a:pt x="241" y="119"/>
                    </a:cubicBezTo>
                    <a:cubicBezTo>
                      <a:pt x="241" y="118"/>
                      <a:pt x="241" y="118"/>
                      <a:pt x="241" y="118"/>
                    </a:cubicBezTo>
                    <a:cubicBezTo>
                      <a:pt x="241" y="118"/>
                      <a:pt x="241" y="118"/>
                      <a:pt x="241" y="118"/>
                    </a:cubicBezTo>
                    <a:cubicBezTo>
                      <a:pt x="214" y="127"/>
                      <a:pt x="185" y="123"/>
                      <a:pt x="162" y="108"/>
                    </a:cubicBezTo>
                    <a:close/>
                    <a:moveTo>
                      <a:pt x="254" y="120"/>
                    </a:moveTo>
                    <a:cubicBezTo>
                      <a:pt x="244" y="210"/>
                      <a:pt x="202" y="250"/>
                      <a:pt x="168" y="267"/>
                    </a:cubicBezTo>
                    <a:cubicBezTo>
                      <a:pt x="162" y="269"/>
                      <a:pt x="162" y="269"/>
                      <a:pt x="162" y="269"/>
                    </a:cubicBezTo>
                    <a:cubicBezTo>
                      <a:pt x="156" y="267"/>
                      <a:pt x="156" y="267"/>
                      <a:pt x="156" y="267"/>
                    </a:cubicBezTo>
                    <a:cubicBezTo>
                      <a:pt x="123" y="250"/>
                      <a:pt x="79" y="210"/>
                      <a:pt x="70" y="120"/>
                    </a:cubicBezTo>
                    <a:cubicBezTo>
                      <a:pt x="69" y="110"/>
                      <a:pt x="69" y="110"/>
                      <a:pt x="69" y="110"/>
                    </a:cubicBezTo>
                    <a:cubicBezTo>
                      <a:pt x="68" y="108"/>
                      <a:pt x="69" y="106"/>
                      <a:pt x="71" y="104"/>
                    </a:cubicBezTo>
                    <a:cubicBezTo>
                      <a:pt x="73" y="103"/>
                      <a:pt x="75" y="103"/>
                      <a:pt x="77" y="103"/>
                    </a:cubicBezTo>
                    <a:cubicBezTo>
                      <a:pt x="86" y="106"/>
                      <a:pt x="86" y="106"/>
                      <a:pt x="86" y="106"/>
                    </a:cubicBezTo>
                    <a:cubicBezTo>
                      <a:pt x="111" y="114"/>
                      <a:pt x="135" y="111"/>
                      <a:pt x="155" y="98"/>
                    </a:cubicBezTo>
                    <a:cubicBezTo>
                      <a:pt x="159" y="95"/>
                      <a:pt x="159" y="95"/>
                      <a:pt x="159" y="95"/>
                    </a:cubicBezTo>
                    <a:cubicBezTo>
                      <a:pt x="161" y="94"/>
                      <a:pt x="164" y="94"/>
                      <a:pt x="166" y="95"/>
                    </a:cubicBezTo>
                    <a:cubicBezTo>
                      <a:pt x="169" y="98"/>
                      <a:pt x="169" y="98"/>
                      <a:pt x="169" y="98"/>
                    </a:cubicBezTo>
                    <a:cubicBezTo>
                      <a:pt x="189" y="111"/>
                      <a:pt x="213" y="114"/>
                      <a:pt x="237" y="106"/>
                    </a:cubicBezTo>
                    <a:cubicBezTo>
                      <a:pt x="247" y="103"/>
                      <a:pt x="247" y="103"/>
                      <a:pt x="247" y="103"/>
                    </a:cubicBezTo>
                    <a:cubicBezTo>
                      <a:pt x="249" y="103"/>
                      <a:pt x="251" y="103"/>
                      <a:pt x="253" y="104"/>
                    </a:cubicBezTo>
                    <a:cubicBezTo>
                      <a:pt x="254" y="106"/>
                      <a:pt x="255" y="108"/>
                      <a:pt x="255" y="110"/>
                    </a:cubicBezTo>
                    <a:lnTo>
                      <a:pt x="254" y="120"/>
                    </a:lnTo>
                    <a:close/>
                    <a:moveTo>
                      <a:pt x="265" y="90"/>
                    </a:moveTo>
                    <a:cubicBezTo>
                      <a:pt x="262" y="88"/>
                      <a:pt x="259" y="87"/>
                      <a:pt x="256" y="87"/>
                    </a:cubicBezTo>
                    <a:cubicBezTo>
                      <a:pt x="255" y="87"/>
                      <a:pt x="254" y="87"/>
                      <a:pt x="253" y="87"/>
                    </a:cubicBezTo>
                    <a:cubicBezTo>
                      <a:pt x="233" y="94"/>
                      <a:pt x="233" y="94"/>
                      <a:pt x="233" y="94"/>
                    </a:cubicBezTo>
                    <a:cubicBezTo>
                      <a:pt x="226" y="96"/>
                      <a:pt x="219" y="97"/>
                      <a:pt x="212" y="97"/>
                    </a:cubicBezTo>
                    <a:cubicBezTo>
                      <a:pt x="199" y="97"/>
                      <a:pt x="187" y="93"/>
                      <a:pt x="177" y="86"/>
                    </a:cubicBezTo>
                    <a:cubicBezTo>
                      <a:pt x="169" y="82"/>
                      <a:pt x="169" y="82"/>
                      <a:pt x="169" y="82"/>
                    </a:cubicBezTo>
                    <a:cubicBezTo>
                      <a:pt x="167" y="80"/>
                      <a:pt x="165" y="79"/>
                      <a:pt x="162" y="79"/>
                    </a:cubicBezTo>
                    <a:cubicBezTo>
                      <a:pt x="160" y="79"/>
                      <a:pt x="157" y="80"/>
                      <a:pt x="155" y="82"/>
                    </a:cubicBezTo>
                    <a:cubicBezTo>
                      <a:pt x="148" y="86"/>
                      <a:pt x="148" y="86"/>
                      <a:pt x="148" y="86"/>
                    </a:cubicBezTo>
                    <a:cubicBezTo>
                      <a:pt x="137" y="93"/>
                      <a:pt x="125" y="97"/>
                      <a:pt x="113" y="97"/>
                    </a:cubicBezTo>
                    <a:cubicBezTo>
                      <a:pt x="106" y="97"/>
                      <a:pt x="98" y="96"/>
                      <a:pt x="90" y="94"/>
                    </a:cubicBezTo>
                    <a:cubicBezTo>
                      <a:pt x="71" y="87"/>
                      <a:pt x="71" y="87"/>
                      <a:pt x="71" y="87"/>
                    </a:cubicBezTo>
                    <a:cubicBezTo>
                      <a:pt x="70" y="87"/>
                      <a:pt x="68" y="87"/>
                      <a:pt x="67" y="87"/>
                    </a:cubicBezTo>
                    <a:cubicBezTo>
                      <a:pt x="64" y="87"/>
                      <a:pt x="61" y="88"/>
                      <a:pt x="59" y="90"/>
                    </a:cubicBezTo>
                    <a:cubicBezTo>
                      <a:pt x="55" y="92"/>
                      <a:pt x="54" y="97"/>
                      <a:pt x="54" y="101"/>
                    </a:cubicBezTo>
                    <a:cubicBezTo>
                      <a:pt x="56" y="121"/>
                      <a:pt x="56" y="121"/>
                      <a:pt x="56" y="121"/>
                    </a:cubicBezTo>
                    <a:cubicBezTo>
                      <a:pt x="67" y="218"/>
                      <a:pt x="114" y="260"/>
                      <a:pt x="150" y="280"/>
                    </a:cubicBezTo>
                    <a:cubicBezTo>
                      <a:pt x="162" y="285"/>
                      <a:pt x="162" y="285"/>
                      <a:pt x="162" y="285"/>
                    </a:cubicBezTo>
                    <a:cubicBezTo>
                      <a:pt x="174" y="280"/>
                      <a:pt x="174" y="280"/>
                      <a:pt x="174" y="280"/>
                    </a:cubicBezTo>
                    <a:cubicBezTo>
                      <a:pt x="211" y="260"/>
                      <a:pt x="257" y="218"/>
                      <a:pt x="267" y="121"/>
                    </a:cubicBezTo>
                    <a:cubicBezTo>
                      <a:pt x="269" y="101"/>
                      <a:pt x="269" y="101"/>
                      <a:pt x="269" y="101"/>
                    </a:cubicBezTo>
                    <a:cubicBezTo>
                      <a:pt x="270" y="97"/>
                      <a:pt x="268" y="92"/>
                      <a:pt x="265" y="90"/>
                    </a:cubicBezTo>
                    <a:close/>
                    <a:moveTo>
                      <a:pt x="162" y="0"/>
                    </a:moveTo>
                    <a:cubicBezTo>
                      <a:pt x="72" y="0"/>
                      <a:pt x="0" y="73"/>
                      <a:pt x="0" y="162"/>
                    </a:cubicBezTo>
                    <a:cubicBezTo>
                      <a:pt x="0" y="251"/>
                      <a:pt x="72" y="324"/>
                      <a:pt x="162" y="324"/>
                    </a:cubicBezTo>
                    <a:cubicBezTo>
                      <a:pt x="251" y="324"/>
                      <a:pt x="323" y="251"/>
                      <a:pt x="323" y="162"/>
                    </a:cubicBezTo>
                    <a:cubicBezTo>
                      <a:pt x="323" y="73"/>
                      <a:pt x="251" y="0"/>
                      <a:pt x="16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Georgia"/>
                  <a:ea typeface="+mn-ea"/>
                  <a:cs typeface="+mn-cs"/>
                </a:endParaRPr>
              </a:p>
            </p:txBody>
          </p:sp>
          <p:cxnSp>
            <p:nvCxnSpPr>
              <p:cNvPr id="23" name="Straight Arrow Connector 20">
                <a:extLst>
                  <a:ext uri="{FF2B5EF4-FFF2-40B4-BE49-F238E27FC236}">
                    <a16:creationId xmlns:a16="http://schemas.microsoft.com/office/drawing/2014/main" id="{BC118F9A-1048-409E-A4D4-6B126C11BBEF}"/>
                  </a:ext>
                </a:extLst>
              </p:cNvPr>
              <p:cNvCxnSpPr/>
              <p:nvPr/>
            </p:nvCxnSpPr>
            <p:spPr>
              <a:xfrm flipV="1">
                <a:off x="6361877" y="2054684"/>
                <a:ext cx="4204" cy="710352"/>
              </a:xfrm>
              <a:prstGeom prst="straightConnector1">
                <a:avLst/>
              </a:prstGeom>
              <a:noFill/>
              <a:ln w="19050" cap="flat" cmpd="sng" algn="ctr">
                <a:solidFill>
                  <a:srgbClr val="5F5F5F">
                    <a:lumMod val="50000"/>
                  </a:srgbClr>
                </a:solidFill>
                <a:prstDash val="solid"/>
                <a:tailEnd type="triangle"/>
              </a:ln>
              <a:effectLst/>
            </p:spPr>
          </p:cxnSp>
          <p:cxnSp>
            <p:nvCxnSpPr>
              <p:cNvPr id="24" name="Straight Arrow Connector 21">
                <a:extLst>
                  <a:ext uri="{FF2B5EF4-FFF2-40B4-BE49-F238E27FC236}">
                    <a16:creationId xmlns:a16="http://schemas.microsoft.com/office/drawing/2014/main" id="{B1B79FCC-C350-4EEA-AB2B-E5EEABFBB7D7}"/>
                  </a:ext>
                </a:extLst>
              </p:cNvPr>
              <p:cNvCxnSpPr/>
              <p:nvPr/>
            </p:nvCxnSpPr>
            <p:spPr>
              <a:xfrm flipH="1">
                <a:off x="7573993" y="4424786"/>
                <a:ext cx="347772" cy="0"/>
              </a:xfrm>
              <a:prstGeom prst="straightConnector1">
                <a:avLst/>
              </a:prstGeom>
              <a:noFill/>
              <a:ln w="19050" cap="flat" cmpd="sng" algn="ctr">
                <a:solidFill>
                  <a:srgbClr val="5F5F5F">
                    <a:lumMod val="50000"/>
                  </a:srgbClr>
                </a:solidFill>
                <a:prstDash val="sysDash"/>
                <a:headEnd type="triangle" w="med" len="med"/>
                <a:tailEnd type="triangle" w="med" len="med"/>
              </a:ln>
              <a:effectLst/>
            </p:spPr>
          </p:cxnSp>
          <p:cxnSp>
            <p:nvCxnSpPr>
              <p:cNvPr id="25" name="Straight Arrow Connector 22">
                <a:extLst>
                  <a:ext uri="{FF2B5EF4-FFF2-40B4-BE49-F238E27FC236}">
                    <a16:creationId xmlns:a16="http://schemas.microsoft.com/office/drawing/2014/main" id="{FA3E8886-5BAA-4E1C-A314-14EF50231049}"/>
                  </a:ext>
                </a:extLst>
              </p:cNvPr>
              <p:cNvCxnSpPr/>
              <p:nvPr/>
            </p:nvCxnSpPr>
            <p:spPr>
              <a:xfrm flipV="1">
                <a:off x="2576847" y="4364100"/>
                <a:ext cx="326248" cy="1004"/>
              </a:xfrm>
              <a:prstGeom prst="straightConnector1">
                <a:avLst/>
              </a:prstGeom>
              <a:noFill/>
              <a:ln w="19050" cap="flat" cmpd="sng" algn="ctr">
                <a:solidFill>
                  <a:srgbClr val="5F5F5F">
                    <a:lumMod val="50000"/>
                  </a:srgbClr>
                </a:solidFill>
                <a:prstDash val="solid"/>
                <a:tailEnd type="triangle"/>
              </a:ln>
              <a:effectLst/>
            </p:spPr>
          </p:cxnSp>
          <p:cxnSp>
            <p:nvCxnSpPr>
              <p:cNvPr id="26" name="Straight Arrow Connector 23">
                <a:extLst>
                  <a:ext uri="{FF2B5EF4-FFF2-40B4-BE49-F238E27FC236}">
                    <a16:creationId xmlns:a16="http://schemas.microsoft.com/office/drawing/2014/main" id="{A75B59AE-9231-4431-AEBE-F4B0340AD26D}"/>
                  </a:ext>
                </a:extLst>
              </p:cNvPr>
              <p:cNvCxnSpPr/>
              <p:nvPr/>
            </p:nvCxnSpPr>
            <p:spPr>
              <a:xfrm flipV="1">
                <a:off x="3863089" y="2465285"/>
                <a:ext cx="4301" cy="345668"/>
              </a:xfrm>
              <a:prstGeom prst="straightConnector1">
                <a:avLst/>
              </a:prstGeom>
              <a:noFill/>
              <a:ln w="19050" cap="flat" cmpd="sng" algn="ctr">
                <a:solidFill>
                  <a:srgbClr val="5F5F5F">
                    <a:lumMod val="50000"/>
                  </a:srgbClr>
                </a:solidFill>
                <a:prstDash val="solid"/>
                <a:tailEnd type="triangle"/>
              </a:ln>
              <a:effectLst/>
            </p:spPr>
          </p:cxnSp>
          <p:sp>
            <p:nvSpPr>
              <p:cNvPr id="27" name="Rectangle 24">
                <a:extLst>
                  <a:ext uri="{FF2B5EF4-FFF2-40B4-BE49-F238E27FC236}">
                    <a16:creationId xmlns:a16="http://schemas.microsoft.com/office/drawing/2014/main" id="{9E7600D5-4408-44B2-AD7C-73878B7F6A79}"/>
                  </a:ext>
                </a:extLst>
              </p:cNvPr>
              <p:cNvSpPr/>
              <p:nvPr/>
            </p:nvSpPr>
            <p:spPr>
              <a:xfrm>
                <a:off x="2936109" y="2717209"/>
                <a:ext cx="2002322" cy="453855"/>
              </a:xfrm>
              <a:prstGeom prst="rect">
                <a:avLst/>
              </a:prstGeom>
              <a:solidFill>
                <a:schemeClr val="bg1"/>
              </a:solid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2. forsvarslinje</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28" name="Oval 25">
                <a:extLst>
                  <a:ext uri="{FF2B5EF4-FFF2-40B4-BE49-F238E27FC236}">
                    <a16:creationId xmlns:a16="http://schemas.microsoft.com/office/drawing/2014/main" id="{A99CA36A-95DA-4121-81A4-A011EBF3BE8C}"/>
                  </a:ext>
                </a:extLst>
              </p:cNvPr>
              <p:cNvSpPr/>
              <p:nvPr/>
            </p:nvSpPr>
            <p:spPr>
              <a:xfrm>
                <a:off x="2610140" y="2748276"/>
                <a:ext cx="489962" cy="395948"/>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29" name="Freeform 9">
                <a:extLst>
                  <a:ext uri="{FF2B5EF4-FFF2-40B4-BE49-F238E27FC236}">
                    <a16:creationId xmlns:a16="http://schemas.microsoft.com/office/drawing/2014/main" id="{B70DA8E2-87BD-4C11-B181-71187A2F1290}"/>
                  </a:ext>
                </a:extLst>
              </p:cNvPr>
              <p:cNvSpPr>
                <a:spLocks noEditPoints="1"/>
              </p:cNvSpPr>
              <p:nvPr/>
            </p:nvSpPr>
            <p:spPr bwMode="auto">
              <a:xfrm>
                <a:off x="2623787" y="2717207"/>
                <a:ext cx="562263" cy="472933"/>
              </a:xfrm>
              <a:custGeom>
                <a:avLst/>
                <a:gdLst/>
                <a:ahLst/>
                <a:cxnLst>
                  <a:cxn ang="0">
                    <a:pos x="183" y="224"/>
                  </a:cxn>
                  <a:cxn ang="0">
                    <a:pos x="174" y="223"/>
                  </a:cxn>
                  <a:cxn ang="0">
                    <a:pos x="207" y="150"/>
                  </a:cxn>
                  <a:cxn ang="0">
                    <a:pos x="220" y="153"/>
                  </a:cxn>
                  <a:cxn ang="0">
                    <a:pos x="162" y="108"/>
                  </a:cxn>
                  <a:cxn ang="0">
                    <a:pos x="82" y="118"/>
                  </a:cxn>
                  <a:cxn ang="0">
                    <a:pos x="162" y="255"/>
                  </a:cxn>
                  <a:cxn ang="0">
                    <a:pos x="241" y="119"/>
                  </a:cxn>
                  <a:cxn ang="0">
                    <a:pos x="241" y="118"/>
                  </a:cxn>
                  <a:cxn ang="0">
                    <a:pos x="254" y="120"/>
                  </a:cxn>
                  <a:cxn ang="0">
                    <a:pos x="162" y="269"/>
                  </a:cxn>
                  <a:cxn ang="0">
                    <a:pos x="70" y="120"/>
                  </a:cxn>
                  <a:cxn ang="0">
                    <a:pos x="71" y="104"/>
                  </a:cxn>
                  <a:cxn ang="0">
                    <a:pos x="86" y="106"/>
                  </a:cxn>
                  <a:cxn ang="0">
                    <a:pos x="159" y="95"/>
                  </a:cxn>
                  <a:cxn ang="0">
                    <a:pos x="169" y="98"/>
                  </a:cxn>
                  <a:cxn ang="0">
                    <a:pos x="247" y="103"/>
                  </a:cxn>
                  <a:cxn ang="0">
                    <a:pos x="255" y="110"/>
                  </a:cxn>
                  <a:cxn ang="0">
                    <a:pos x="265" y="90"/>
                  </a:cxn>
                  <a:cxn ang="0">
                    <a:pos x="253" y="87"/>
                  </a:cxn>
                  <a:cxn ang="0">
                    <a:pos x="212" y="97"/>
                  </a:cxn>
                  <a:cxn ang="0">
                    <a:pos x="169" y="82"/>
                  </a:cxn>
                  <a:cxn ang="0">
                    <a:pos x="155" y="82"/>
                  </a:cxn>
                  <a:cxn ang="0">
                    <a:pos x="113" y="97"/>
                  </a:cxn>
                  <a:cxn ang="0">
                    <a:pos x="71" y="87"/>
                  </a:cxn>
                  <a:cxn ang="0">
                    <a:pos x="59" y="90"/>
                  </a:cxn>
                  <a:cxn ang="0">
                    <a:pos x="56" y="121"/>
                  </a:cxn>
                  <a:cxn ang="0">
                    <a:pos x="162" y="285"/>
                  </a:cxn>
                  <a:cxn ang="0">
                    <a:pos x="267" y="121"/>
                  </a:cxn>
                  <a:cxn ang="0">
                    <a:pos x="265" y="90"/>
                  </a:cxn>
                  <a:cxn ang="0">
                    <a:pos x="0" y="162"/>
                  </a:cxn>
                  <a:cxn ang="0">
                    <a:pos x="323" y="162"/>
                  </a:cxn>
                </a:cxnLst>
                <a:rect l="0" t="0" r="r" b="b"/>
                <a:pathLst>
                  <a:path w="323" h="324">
                    <a:moveTo>
                      <a:pt x="220" y="153"/>
                    </a:moveTo>
                    <a:cubicBezTo>
                      <a:pt x="213" y="183"/>
                      <a:pt x="201" y="207"/>
                      <a:pt x="183" y="224"/>
                    </a:cubicBezTo>
                    <a:cubicBezTo>
                      <a:pt x="181" y="225"/>
                      <a:pt x="180" y="225"/>
                      <a:pt x="178" y="225"/>
                    </a:cubicBezTo>
                    <a:cubicBezTo>
                      <a:pt x="177" y="225"/>
                      <a:pt x="175" y="225"/>
                      <a:pt x="174" y="223"/>
                    </a:cubicBezTo>
                    <a:cubicBezTo>
                      <a:pt x="171" y="221"/>
                      <a:pt x="171" y="217"/>
                      <a:pt x="174" y="214"/>
                    </a:cubicBezTo>
                    <a:cubicBezTo>
                      <a:pt x="190" y="200"/>
                      <a:pt x="201" y="178"/>
                      <a:pt x="207" y="150"/>
                    </a:cubicBezTo>
                    <a:cubicBezTo>
                      <a:pt x="208" y="147"/>
                      <a:pt x="211" y="145"/>
                      <a:pt x="215" y="145"/>
                    </a:cubicBezTo>
                    <a:cubicBezTo>
                      <a:pt x="218" y="146"/>
                      <a:pt x="220" y="150"/>
                      <a:pt x="220" y="153"/>
                    </a:cubicBezTo>
                    <a:close/>
                    <a:moveTo>
                      <a:pt x="162" y="108"/>
                    </a:moveTo>
                    <a:cubicBezTo>
                      <a:pt x="162" y="108"/>
                      <a:pt x="162" y="108"/>
                      <a:pt x="162" y="108"/>
                    </a:cubicBezTo>
                    <a:cubicBezTo>
                      <a:pt x="139" y="123"/>
                      <a:pt x="111" y="127"/>
                      <a:pt x="82" y="118"/>
                    </a:cubicBezTo>
                    <a:cubicBezTo>
                      <a:pt x="82" y="118"/>
                      <a:pt x="82" y="118"/>
                      <a:pt x="82" y="118"/>
                    </a:cubicBezTo>
                    <a:cubicBezTo>
                      <a:pt x="82" y="119"/>
                      <a:pt x="82" y="119"/>
                      <a:pt x="82" y="119"/>
                    </a:cubicBezTo>
                    <a:cubicBezTo>
                      <a:pt x="91" y="203"/>
                      <a:pt x="131" y="240"/>
                      <a:pt x="162" y="255"/>
                    </a:cubicBezTo>
                    <a:cubicBezTo>
                      <a:pt x="162" y="255"/>
                      <a:pt x="162" y="255"/>
                      <a:pt x="162" y="255"/>
                    </a:cubicBezTo>
                    <a:cubicBezTo>
                      <a:pt x="193" y="240"/>
                      <a:pt x="232" y="203"/>
                      <a:pt x="241" y="119"/>
                    </a:cubicBezTo>
                    <a:cubicBezTo>
                      <a:pt x="241" y="118"/>
                      <a:pt x="241" y="118"/>
                      <a:pt x="241" y="118"/>
                    </a:cubicBezTo>
                    <a:cubicBezTo>
                      <a:pt x="241" y="118"/>
                      <a:pt x="241" y="118"/>
                      <a:pt x="241" y="118"/>
                    </a:cubicBezTo>
                    <a:cubicBezTo>
                      <a:pt x="214" y="127"/>
                      <a:pt x="185" y="123"/>
                      <a:pt x="162" y="108"/>
                    </a:cubicBezTo>
                    <a:close/>
                    <a:moveTo>
                      <a:pt x="254" y="120"/>
                    </a:moveTo>
                    <a:cubicBezTo>
                      <a:pt x="244" y="210"/>
                      <a:pt x="202" y="250"/>
                      <a:pt x="168" y="267"/>
                    </a:cubicBezTo>
                    <a:cubicBezTo>
                      <a:pt x="162" y="269"/>
                      <a:pt x="162" y="269"/>
                      <a:pt x="162" y="269"/>
                    </a:cubicBezTo>
                    <a:cubicBezTo>
                      <a:pt x="156" y="267"/>
                      <a:pt x="156" y="267"/>
                      <a:pt x="156" y="267"/>
                    </a:cubicBezTo>
                    <a:cubicBezTo>
                      <a:pt x="123" y="250"/>
                      <a:pt x="79" y="210"/>
                      <a:pt x="70" y="120"/>
                    </a:cubicBezTo>
                    <a:cubicBezTo>
                      <a:pt x="69" y="110"/>
                      <a:pt x="69" y="110"/>
                      <a:pt x="69" y="110"/>
                    </a:cubicBezTo>
                    <a:cubicBezTo>
                      <a:pt x="68" y="108"/>
                      <a:pt x="69" y="106"/>
                      <a:pt x="71" y="104"/>
                    </a:cubicBezTo>
                    <a:cubicBezTo>
                      <a:pt x="73" y="103"/>
                      <a:pt x="75" y="103"/>
                      <a:pt x="77" y="103"/>
                    </a:cubicBezTo>
                    <a:cubicBezTo>
                      <a:pt x="86" y="106"/>
                      <a:pt x="86" y="106"/>
                      <a:pt x="86" y="106"/>
                    </a:cubicBezTo>
                    <a:cubicBezTo>
                      <a:pt x="111" y="114"/>
                      <a:pt x="135" y="111"/>
                      <a:pt x="155" y="98"/>
                    </a:cubicBezTo>
                    <a:cubicBezTo>
                      <a:pt x="159" y="95"/>
                      <a:pt x="159" y="95"/>
                      <a:pt x="159" y="95"/>
                    </a:cubicBezTo>
                    <a:cubicBezTo>
                      <a:pt x="161" y="94"/>
                      <a:pt x="164" y="94"/>
                      <a:pt x="166" y="95"/>
                    </a:cubicBezTo>
                    <a:cubicBezTo>
                      <a:pt x="169" y="98"/>
                      <a:pt x="169" y="98"/>
                      <a:pt x="169" y="98"/>
                    </a:cubicBezTo>
                    <a:cubicBezTo>
                      <a:pt x="189" y="111"/>
                      <a:pt x="213" y="114"/>
                      <a:pt x="237" y="106"/>
                    </a:cubicBezTo>
                    <a:cubicBezTo>
                      <a:pt x="247" y="103"/>
                      <a:pt x="247" y="103"/>
                      <a:pt x="247" y="103"/>
                    </a:cubicBezTo>
                    <a:cubicBezTo>
                      <a:pt x="249" y="103"/>
                      <a:pt x="251" y="103"/>
                      <a:pt x="253" y="104"/>
                    </a:cubicBezTo>
                    <a:cubicBezTo>
                      <a:pt x="254" y="106"/>
                      <a:pt x="255" y="108"/>
                      <a:pt x="255" y="110"/>
                    </a:cubicBezTo>
                    <a:lnTo>
                      <a:pt x="254" y="120"/>
                    </a:lnTo>
                    <a:close/>
                    <a:moveTo>
                      <a:pt x="265" y="90"/>
                    </a:moveTo>
                    <a:cubicBezTo>
                      <a:pt x="262" y="88"/>
                      <a:pt x="259" y="87"/>
                      <a:pt x="256" y="87"/>
                    </a:cubicBezTo>
                    <a:cubicBezTo>
                      <a:pt x="255" y="87"/>
                      <a:pt x="254" y="87"/>
                      <a:pt x="253" y="87"/>
                    </a:cubicBezTo>
                    <a:cubicBezTo>
                      <a:pt x="233" y="94"/>
                      <a:pt x="233" y="94"/>
                      <a:pt x="233" y="94"/>
                    </a:cubicBezTo>
                    <a:cubicBezTo>
                      <a:pt x="226" y="96"/>
                      <a:pt x="219" y="97"/>
                      <a:pt x="212" y="97"/>
                    </a:cubicBezTo>
                    <a:cubicBezTo>
                      <a:pt x="199" y="97"/>
                      <a:pt x="187" y="93"/>
                      <a:pt x="177" y="86"/>
                    </a:cubicBezTo>
                    <a:cubicBezTo>
                      <a:pt x="169" y="82"/>
                      <a:pt x="169" y="82"/>
                      <a:pt x="169" y="82"/>
                    </a:cubicBezTo>
                    <a:cubicBezTo>
                      <a:pt x="167" y="80"/>
                      <a:pt x="165" y="79"/>
                      <a:pt x="162" y="79"/>
                    </a:cubicBezTo>
                    <a:cubicBezTo>
                      <a:pt x="160" y="79"/>
                      <a:pt x="157" y="80"/>
                      <a:pt x="155" y="82"/>
                    </a:cubicBezTo>
                    <a:cubicBezTo>
                      <a:pt x="148" y="86"/>
                      <a:pt x="148" y="86"/>
                      <a:pt x="148" y="86"/>
                    </a:cubicBezTo>
                    <a:cubicBezTo>
                      <a:pt x="137" y="93"/>
                      <a:pt x="125" y="97"/>
                      <a:pt x="113" y="97"/>
                    </a:cubicBezTo>
                    <a:cubicBezTo>
                      <a:pt x="106" y="97"/>
                      <a:pt x="98" y="96"/>
                      <a:pt x="90" y="94"/>
                    </a:cubicBezTo>
                    <a:cubicBezTo>
                      <a:pt x="71" y="87"/>
                      <a:pt x="71" y="87"/>
                      <a:pt x="71" y="87"/>
                    </a:cubicBezTo>
                    <a:cubicBezTo>
                      <a:pt x="70" y="87"/>
                      <a:pt x="68" y="87"/>
                      <a:pt x="67" y="87"/>
                    </a:cubicBezTo>
                    <a:cubicBezTo>
                      <a:pt x="64" y="87"/>
                      <a:pt x="61" y="88"/>
                      <a:pt x="59" y="90"/>
                    </a:cubicBezTo>
                    <a:cubicBezTo>
                      <a:pt x="55" y="92"/>
                      <a:pt x="54" y="97"/>
                      <a:pt x="54" y="101"/>
                    </a:cubicBezTo>
                    <a:cubicBezTo>
                      <a:pt x="56" y="121"/>
                      <a:pt x="56" y="121"/>
                      <a:pt x="56" y="121"/>
                    </a:cubicBezTo>
                    <a:cubicBezTo>
                      <a:pt x="67" y="218"/>
                      <a:pt x="114" y="260"/>
                      <a:pt x="150" y="280"/>
                    </a:cubicBezTo>
                    <a:cubicBezTo>
                      <a:pt x="162" y="285"/>
                      <a:pt x="162" y="285"/>
                      <a:pt x="162" y="285"/>
                    </a:cubicBezTo>
                    <a:cubicBezTo>
                      <a:pt x="174" y="280"/>
                      <a:pt x="174" y="280"/>
                      <a:pt x="174" y="280"/>
                    </a:cubicBezTo>
                    <a:cubicBezTo>
                      <a:pt x="211" y="260"/>
                      <a:pt x="257" y="218"/>
                      <a:pt x="267" y="121"/>
                    </a:cubicBezTo>
                    <a:cubicBezTo>
                      <a:pt x="269" y="101"/>
                      <a:pt x="269" y="101"/>
                      <a:pt x="269" y="101"/>
                    </a:cubicBezTo>
                    <a:cubicBezTo>
                      <a:pt x="270" y="97"/>
                      <a:pt x="268" y="92"/>
                      <a:pt x="265" y="90"/>
                    </a:cubicBezTo>
                    <a:close/>
                    <a:moveTo>
                      <a:pt x="162" y="0"/>
                    </a:moveTo>
                    <a:cubicBezTo>
                      <a:pt x="72" y="0"/>
                      <a:pt x="0" y="73"/>
                      <a:pt x="0" y="162"/>
                    </a:cubicBezTo>
                    <a:cubicBezTo>
                      <a:pt x="0" y="251"/>
                      <a:pt x="72" y="324"/>
                      <a:pt x="162" y="324"/>
                    </a:cubicBezTo>
                    <a:cubicBezTo>
                      <a:pt x="251" y="324"/>
                      <a:pt x="323" y="251"/>
                      <a:pt x="323" y="162"/>
                    </a:cubicBezTo>
                    <a:cubicBezTo>
                      <a:pt x="323" y="73"/>
                      <a:pt x="251" y="0"/>
                      <a:pt x="16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Georgia"/>
                  <a:ea typeface="+mn-ea"/>
                  <a:cs typeface="+mn-cs"/>
                </a:endParaRPr>
              </a:p>
            </p:txBody>
          </p:sp>
          <p:sp>
            <p:nvSpPr>
              <p:cNvPr id="30" name="Rectangle 27">
                <a:extLst>
                  <a:ext uri="{FF2B5EF4-FFF2-40B4-BE49-F238E27FC236}">
                    <a16:creationId xmlns:a16="http://schemas.microsoft.com/office/drawing/2014/main" id="{6D796922-7F8E-478A-9D51-B77213181460}"/>
                  </a:ext>
                </a:extLst>
              </p:cNvPr>
              <p:cNvSpPr/>
              <p:nvPr/>
            </p:nvSpPr>
            <p:spPr>
              <a:xfrm>
                <a:off x="5319995" y="2707980"/>
                <a:ext cx="2042852" cy="453855"/>
              </a:xfrm>
              <a:prstGeom prst="rect">
                <a:avLst/>
              </a:prstGeom>
              <a:solidFill>
                <a:schemeClr val="bg1"/>
              </a:solid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3. forsvarslinje</a:t>
                </a: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31" name="Oval 28">
                <a:extLst>
                  <a:ext uri="{FF2B5EF4-FFF2-40B4-BE49-F238E27FC236}">
                    <a16:creationId xmlns:a16="http://schemas.microsoft.com/office/drawing/2014/main" id="{CFC1D52E-540F-49DA-A186-540C0D20356B}"/>
                  </a:ext>
                </a:extLst>
              </p:cNvPr>
              <p:cNvSpPr/>
              <p:nvPr/>
            </p:nvSpPr>
            <p:spPr>
              <a:xfrm>
                <a:off x="5001909" y="2661153"/>
                <a:ext cx="489962" cy="472783"/>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white"/>
                  </a:solidFill>
                  <a:effectLst/>
                  <a:uLnTx/>
                  <a:uFillTx/>
                  <a:latin typeface="Georgia"/>
                  <a:ea typeface="+mn-ea"/>
                  <a:cs typeface="+mn-cs"/>
                </a:endParaRPr>
              </a:p>
            </p:txBody>
          </p:sp>
          <p:sp>
            <p:nvSpPr>
              <p:cNvPr id="32" name="Freeform 9">
                <a:extLst>
                  <a:ext uri="{FF2B5EF4-FFF2-40B4-BE49-F238E27FC236}">
                    <a16:creationId xmlns:a16="http://schemas.microsoft.com/office/drawing/2014/main" id="{BA11CA8F-3A80-468A-9B0B-5224FF50DE8E}"/>
                  </a:ext>
                </a:extLst>
              </p:cNvPr>
              <p:cNvSpPr>
                <a:spLocks noEditPoints="1"/>
              </p:cNvSpPr>
              <p:nvPr/>
            </p:nvSpPr>
            <p:spPr bwMode="auto">
              <a:xfrm>
                <a:off x="5023325" y="2696527"/>
                <a:ext cx="562263" cy="472933"/>
              </a:xfrm>
              <a:custGeom>
                <a:avLst/>
                <a:gdLst/>
                <a:ahLst/>
                <a:cxnLst>
                  <a:cxn ang="0">
                    <a:pos x="183" y="224"/>
                  </a:cxn>
                  <a:cxn ang="0">
                    <a:pos x="174" y="223"/>
                  </a:cxn>
                  <a:cxn ang="0">
                    <a:pos x="207" y="150"/>
                  </a:cxn>
                  <a:cxn ang="0">
                    <a:pos x="220" y="153"/>
                  </a:cxn>
                  <a:cxn ang="0">
                    <a:pos x="162" y="108"/>
                  </a:cxn>
                  <a:cxn ang="0">
                    <a:pos x="82" y="118"/>
                  </a:cxn>
                  <a:cxn ang="0">
                    <a:pos x="162" y="255"/>
                  </a:cxn>
                  <a:cxn ang="0">
                    <a:pos x="241" y="119"/>
                  </a:cxn>
                  <a:cxn ang="0">
                    <a:pos x="241" y="118"/>
                  </a:cxn>
                  <a:cxn ang="0">
                    <a:pos x="254" y="120"/>
                  </a:cxn>
                  <a:cxn ang="0">
                    <a:pos x="162" y="269"/>
                  </a:cxn>
                  <a:cxn ang="0">
                    <a:pos x="70" y="120"/>
                  </a:cxn>
                  <a:cxn ang="0">
                    <a:pos x="71" y="104"/>
                  </a:cxn>
                  <a:cxn ang="0">
                    <a:pos x="86" y="106"/>
                  </a:cxn>
                  <a:cxn ang="0">
                    <a:pos x="159" y="95"/>
                  </a:cxn>
                  <a:cxn ang="0">
                    <a:pos x="169" y="98"/>
                  </a:cxn>
                  <a:cxn ang="0">
                    <a:pos x="247" y="103"/>
                  </a:cxn>
                  <a:cxn ang="0">
                    <a:pos x="255" y="110"/>
                  </a:cxn>
                  <a:cxn ang="0">
                    <a:pos x="265" y="90"/>
                  </a:cxn>
                  <a:cxn ang="0">
                    <a:pos x="253" y="87"/>
                  </a:cxn>
                  <a:cxn ang="0">
                    <a:pos x="212" y="97"/>
                  </a:cxn>
                  <a:cxn ang="0">
                    <a:pos x="169" y="82"/>
                  </a:cxn>
                  <a:cxn ang="0">
                    <a:pos x="155" y="82"/>
                  </a:cxn>
                  <a:cxn ang="0">
                    <a:pos x="113" y="97"/>
                  </a:cxn>
                  <a:cxn ang="0">
                    <a:pos x="71" y="87"/>
                  </a:cxn>
                  <a:cxn ang="0">
                    <a:pos x="59" y="90"/>
                  </a:cxn>
                  <a:cxn ang="0">
                    <a:pos x="56" y="121"/>
                  </a:cxn>
                  <a:cxn ang="0">
                    <a:pos x="162" y="285"/>
                  </a:cxn>
                  <a:cxn ang="0">
                    <a:pos x="267" y="121"/>
                  </a:cxn>
                  <a:cxn ang="0">
                    <a:pos x="265" y="90"/>
                  </a:cxn>
                  <a:cxn ang="0">
                    <a:pos x="0" y="162"/>
                  </a:cxn>
                  <a:cxn ang="0">
                    <a:pos x="323" y="162"/>
                  </a:cxn>
                </a:cxnLst>
                <a:rect l="0" t="0" r="r" b="b"/>
                <a:pathLst>
                  <a:path w="323" h="324">
                    <a:moveTo>
                      <a:pt x="220" y="153"/>
                    </a:moveTo>
                    <a:cubicBezTo>
                      <a:pt x="213" y="183"/>
                      <a:pt x="201" y="207"/>
                      <a:pt x="183" y="224"/>
                    </a:cubicBezTo>
                    <a:cubicBezTo>
                      <a:pt x="181" y="225"/>
                      <a:pt x="180" y="225"/>
                      <a:pt x="178" y="225"/>
                    </a:cubicBezTo>
                    <a:cubicBezTo>
                      <a:pt x="177" y="225"/>
                      <a:pt x="175" y="225"/>
                      <a:pt x="174" y="223"/>
                    </a:cubicBezTo>
                    <a:cubicBezTo>
                      <a:pt x="171" y="221"/>
                      <a:pt x="171" y="217"/>
                      <a:pt x="174" y="214"/>
                    </a:cubicBezTo>
                    <a:cubicBezTo>
                      <a:pt x="190" y="200"/>
                      <a:pt x="201" y="178"/>
                      <a:pt x="207" y="150"/>
                    </a:cubicBezTo>
                    <a:cubicBezTo>
                      <a:pt x="208" y="147"/>
                      <a:pt x="211" y="145"/>
                      <a:pt x="215" y="145"/>
                    </a:cubicBezTo>
                    <a:cubicBezTo>
                      <a:pt x="218" y="146"/>
                      <a:pt x="220" y="150"/>
                      <a:pt x="220" y="153"/>
                    </a:cubicBezTo>
                    <a:close/>
                    <a:moveTo>
                      <a:pt x="162" y="108"/>
                    </a:moveTo>
                    <a:cubicBezTo>
                      <a:pt x="162" y="108"/>
                      <a:pt x="162" y="108"/>
                      <a:pt x="162" y="108"/>
                    </a:cubicBezTo>
                    <a:cubicBezTo>
                      <a:pt x="139" y="123"/>
                      <a:pt x="111" y="127"/>
                      <a:pt x="82" y="118"/>
                    </a:cubicBezTo>
                    <a:cubicBezTo>
                      <a:pt x="82" y="118"/>
                      <a:pt x="82" y="118"/>
                      <a:pt x="82" y="118"/>
                    </a:cubicBezTo>
                    <a:cubicBezTo>
                      <a:pt x="82" y="119"/>
                      <a:pt x="82" y="119"/>
                      <a:pt x="82" y="119"/>
                    </a:cubicBezTo>
                    <a:cubicBezTo>
                      <a:pt x="91" y="203"/>
                      <a:pt x="131" y="240"/>
                      <a:pt x="162" y="255"/>
                    </a:cubicBezTo>
                    <a:cubicBezTo>
                      <a:pt x="162" y="255"/>
                      <a:pt x="162" y="255"/>
                      <a:pt x="162" y="255"/>
                    </a:cubicBezTo>
                    <a:cubicBezTo>
                      <a:pt x="193" y="240"/>
                      <a:pt x="232" y="203"/>
                      <a:pt x="241" y="119"/>
                    </a:cubicBezTo>
                    <a:cubicBezTo>
                      <a:pt x="241" y="118"/>
                      <a:pt x="241" y="118"/>
                      <a:pt x="241" y="118"/>
                    </a:cubicBezTo>
                    <a:cubicBezTo>
                      <a:pt x="241" y="118"/>
                      <a:pt x="241" y="118"/>
                      <a:pt x="241" y="118"/>
                    </a:cubicBezTo>
                    <a:cubicBezTo>
                      <a:pt x="214" y="127"/>
                      <a:pt x="185" y="123"/>
                      <a:pt x="162" y="108"/>
                    </a:cubicBezTo>
                    <a:close/>
                    <a:moveTo>
                      <a:pt x="254" y="120"/>
                    </a:moveTo>
                    <a:cubicBezTo>
                      <a:pt x="244" y="210"/>
                      <a:pt x="202" y="250"/>
                      <a:pt x="168" y="267"/>
                    </a:cubicBezTo>
                    <a:cubicBezTo>
                      <a:pt x="162" y="269"/>
                      <a:pt x="162" y="269"/>
                      <a:pt x="162" y="269"/>
                    </a:cubicBezTo>
                    <a:cubicBezTo>
                      <a:pt x="156" y="267"/>
                      <a:pt x="156" y="267"/>
                      <a:pt x="156" y="267"/>
                    </a:cubicBezTo>
                    <a:cubicBezTo>
                      <a:pt x="123" y="250"/>
                      <a:pt x="79" y="210"/>
                      <a:pt x="70" y="120"/>
                    </a:cubicBezTo>
                    <a:cubicBezTo>
                      <a:pt x="69" y="110"/>
                      <a:pt x="69" y="110"/>
                      <a:pt x="69" y="110"/>
                    </a:cubicBezTo>
                    <a:cubicBezTo>
                      <a:pt x="68" y="108"/>
                      <a:pt x="69" y="106"/>
                      <a:pt x="71" y="104"/>
                    </a:cubicBezTo>
                    <a:cubicBezTo>
                      <a:pt x="73" y="103"/>
                      <a:pt x="75" y="103"/>
                      <a:pt x="77" y="103"/>
                    </a:cubicBezTo>
                    <a:cubicBezTo>
                      <a:pt x="86" y="106"/>
                      <a:pt x="86" y="106"/>
                      <a:pt x="86" y="106"/>
                    </a:cubicBezTo>
                    <a:cubicBezTo>
                      <a:pt x="111" y="114"/>
                      <a:pt x="135" y="111"/>
                      <a:pt x="155" y="98"/>
                    </a:cubicBezTo>
                    <a:cubicBezTo>
                      <a:pt x="159" y="95"/>
                      <a:pt x="159" y="95"/>
                      <a:pt x="159" y="95"/>
                    </a:cubicBezTo>
                    <a:cubicBezTo>
                      <a:pt x="161" y="94"/>
                      <a:pt x="164" y="94"/>
                      <a:pt x="166" y="95"/>
                    </a:cubicBezTo>
                    <a:cubicBezTo>
                      <a:pt x="169" y="98"/>
                      <a:pt x="169" y="98"/>
                      <a:pt x="169" y="98"/>
                    </a:cubicBezTo>
                    <a:cubicBezTo>
                      <a:pt x="189" y="111"/>
                      <a:pt x="213" y="114"/>
                      <a:pt x="237" y="106"/>
                    </a:cubicBezTo>
                    <a:cubicBezTo>
                      <a:pt x="247" y="103"/>
                      <a:pt x="247" y="103"/>
                      <a:pt x="247" y="103"/>
                    </a:cubicBezTo>
                    <a:cubicBezTo>
                      <a:pt x="249" y="103"/>
                      <a:pt x="251" y="103"/>
                      <a:pt x="253" y="104"/>
                    </a:cubicBezTo>
                    <a:cubicBezTo>
                      <a:pt x="254" y="106"/>
                      <a:pt x="255" y="108"/>
                      <a:pt x="255" y="110"/>
                    </a:cubicBezTo>
                    <a:lnTo>
                      <a:pt x="254" y="120"/>
                    </a:lnTo>
                    <a:close/>
                    <a:moveTo>
                      <a:pt x="265" y="90"/>
                    </a:moveTo>
                    <a:cubicBezTo>
                      <a:pt x="262" y="88"/>
                      <a:pt x="259" y="87"/>
                      <a:pt x="256" y="87"/>
                    </a:cubicBezTo>
                    <a:cubicBezTo>
                      <a:pt x="255" y="87"/>
                      <a:pt x="254" y="87"/>
                      <a:pt x="253" y="87"/>
                    </a:cubicBezTo>
                    <a:cubicBezTo>
                      <a:pt x="233" y="94"/>
                      <a:pt x="233" y="94"/>
                      <a:pt x="233" y="94"/>
                    </a:cubicBezTo>
                    <a:cubicBezTo>
                      <a:pt x="226" y="96"/>
                      <a:pt x="219" y="97"/>
                      <a:pt x="212" y="97"/>
                    </a:cubicBezTo>
                    <a:cubicBezTo>
                      <a:pt x="199" y="97"/>
                      <a:pt x="187" y="93"/>
                      <a:pt x="177" y="86"/>
                    </a:cubicBezTo>
                    <a:cubicBezTo>
                      <a:pt x="169" y="82"/>
                      <a:pt x="169" y="82"/>
                      <a:pt x="169" y="82"/>
                    </a:cubicBezTo>
                    <a:cubicBezTo>
                      <a:pt x="167" y="80"/>
                      <a:pt x="165" y="79"/>
                      <a:pt x="162" y="79"/>
                    </a:cubicBezTo>
                    <a:cubicBezTo>
                      <a:pt x="160" y="79"/>
                      <a:pt x="157" y="80"/>
                      <a:pt x="155" y="82"/>
                    </a:cubicBezTo>
                    <a:cubicBezTo>
                      <a:pt x="148" y="86"/>
                      <a:pt x="148" y="86"/>
                      <a:pt x="148" y="86"/>
                    </a:cubicBezTo>
                    <a:cubicBezTo>
                      <a:pt x="137" y="93"/>
                      <a:pt x="125" y="97"/>
                      <a:pt x="113" y="97"/>
                    </a:cubicBezTo>
                    <a:cubicBezTo>
                      <a:pt x="106" y="97"/>
                      <a:pt x="98" y="96"/>
                      <a:pt x="90" y="94"/>
                    </a:cubicBezTo>
                    <a:cubicBezTo>
                      <a:pt x="71" y="87"/>
                      <a:pt x="71" y="87"/>
                      <a:pt x="71" y="87"/>
                    </a:cubicBezTo>
                    <a:cubicBezTo>
                      <a:pt x="70" y="87"/>
                      <a:pt x="68" y="87"/>
                      <a:pt x="67" y="87"/>
                    </a:cubicBezTo>
                    <a:cubicBezTo>
                      <a:pt x="64" y="87"/>
                      <a:pt x="61" y="88"/>
                      <a:pt x="59" y="90"/>
                    </a:cubicBezTo>
                    <a:cubicBezTo>
                      <a:pt x="55" y="92"/>
                      <a:pt x="54" y="97"/>
                      <a:pt x="54" y="101"/>
                    </a:cubicBezTo>
                    <a:cubicBezTo>
                      <a:pt x="56" y="121"/>
                      <a:pt x="56" y="121"/>
                      <a:pt x="56" y="121"/>
                    </a:cubicBezTo>
                    <a:cubicBezTo>
                      <a:pt x="67" y="218"/>
                      <a:pt x="114" y="260"/>
                      <a:pt x="150" y="280"/>
                    </a:cubicBezTo>
                    <a:cubicBezTo>
                      <a:pt x="162" y="285"/>
                      <a:pt x="162" y="285"/>
                      <a:pt x="162" y="285"/>
                    </a:cubicBezTo>
                    <a:cubicBezTo>
                      <a:pt x="174" y="280"/>
                      <a:pt x="174" y="280"/>
                      <a:pt x="174" y="280"/>
                    </a:cubicBezTo>
                    <a:cubicBezTo>
                      <a:pt x="211" y="260"/>
                      <a:pt x="257" y="218"/>
                      <a:pt x="267" y="121"/>
                    </a:cubicBezTo>
                    <a:cubicBezTo>
                      <a:pt x="269" y="101"/>
                      <a:pt x="269" y="101"/>
                      <a:pt x="269" y="101"/>
                    </a:cubicBezTo>
                    <a:cubicBezTo>
                      <a:pt x="270" y="97"/>
                      <a:pt x="268" y="92"/>
                      <a:pt x="265" y="90"/>
                    </a:cubicBezTo>
                    <a:close/>
                    <a:moveTo>
                      <a:pt x="162" y="0"/>
                    </a:moveTo>
                    <a:cubicBezTo>
                      <a:pt x="72" y="0"/>
                      <a:pt x="0" y="73"/>
                      <a:pt x="0" y="162"/>
                    </a:cubicBezTo>
                    <a:cubicBezTo>
                      <a:pt x="0" y="251"/>
                      <a:pt x="72" y="324"/>
                      <a:pt x="162" y="324"/>
                    </a:cubicBezTo>
                    <a:cubicBezTo>
                      <a:pt x="251" y="324"/>
                      <a:pt x="323" y="251"/>
                      <a:pt x="323" y="162"/>
                    </a:cubicBezTo>
                    <a:cubicBezTo>
                      <a:pt x="323" y="73"/>
                      <a:pt x="251" y="0"/>
                      <a:pt x="162" y="0"/>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0" u="none" strike="noStrike" kern="1200" cap="none" spc="0" normalizeH="0" baseline="0" noProof="0" dirty="0">
                  <a:ln>
                    <a:noFill/>
                  </a:ln>
                  <a:solidFill>
                    <a:prstClr val="black"/>
                  </a:solidFill>
                  <a:effectLst/>
                  <a:uLnTx/>
                  <a:uFillTx/>
                  <a:latin typeface="Georgia"/>
                  <a:ea typeface="+mn-ea"/>
                  <a:cs typeface="+mn-cs"/>
                </a:endParaRPr>
              </a:p>
            </p:txBody>
          </p:sp>
          <p:sp>
            <p:nvSpPr>
              <p:cNvPr id="33" name="Rectangle 30">
                <a:extLst>
                  <a:ext uri="{FF2B5EF4-FFF2-40B4-BE49-F238E27FC236}">
                    <a16:creationId xmlns:a16="http://schemas.microsoft.com/office/drawing/2014/main" id="{B5302A0E-2CC0-45B8-86C1-2975E74B8387}"/>
                  </a:ext>
                </a:extLst>
              </p:cNvPr>
              <p:cNvSpPr/>
              <p:nvPr/>
            </p:nvSpPr>
            <p:spPr>
              <a:xfrm>
                <a:off x="537132" y="2139318"/>
                <a:ext cx="5475028" cy="327383"/>
              </a:xfrm>
              <a:prstGeom prst="rect">
                <a:avLst/>
              </a:prstGeom>
              <a:no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prstClr val="black"/>
                    </a:solidFill>
                    <a:effectLst/>
                    <a:uLnTx/>
                    <a:uFillTx/>
                    <a:latin typeface="Georgia"/>
                    <a:ea typeface="+mn-ea"/>
                    <a:cs typeface="+mn-cs"/>
                  </a:rPr>
                  <a:t>Styrelse</a:t>
                </a:r>
              </a:p>
            </p:txBody>
          </p:sp>
          <p:sp>
            <p:nvSpPr>
              <p:cNvPr id="34" name="Rectangle 31">
                <a:extLst>
                  <a:ext uri="{FF2B5EF4-FFF2-40B4-BE49-F238E27FC236}">
                    <a16:creationId xmlns:a16="http://schemas.microsoft.com/office/drawing/2014/main" id="{DB627819-2EDF-4606-8B7A-FF2C039794D7}"/>
                  </a:ext>
                </a:extLst>
              </p:cNvPr>
              <p:cNvSpPr/>
              <p:nvPr/>
            </p:nvSpPr>
            <p:spPr>
              <a:xfrm>
                <a:off x="544766" y="3257673"/>
                <a:ext cx="2005407" cy="3395674"/>
              </a:xfrm>
              <a:prstGeom prst="rect">
                <a:avLst/>
              </a:prstGeom>
              <a:solidFill>
                <a:srgbClr val="00725C">
                  <a:alpha val="80000"/>
                </a:srgbClr>
              </a:solidFill>
              <a:ln w="1905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1" u="none" strike="noStrike" kern="1200" cap="none" spc="0" normalizeH="0" baseline="0" noProof="0" dirty="0">
                    <a:ln>
                      <a:noFill/>
                    </a:ln>
                    <a:solidFill>
                      <a:prstClr val="black"/>
                    </a:solidFill>
                    <a:effectLst/>
                    <a:uLnTx/>
                    <a:uFillTx/>
                    <a:latin typeface="Georgia"/>
                    <a:ea typeface="+mn-ea"/>
                    <a:cs typeface="+mn-cs"/>
                  </a:rPr>
                  <a:t>Medarbejdere og ledere med ansvar for at udføre kontroller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000" b="1" i="0" u="none" strike="noStrike" kern="1200" cap="none" spc="0" normalizeH="0" baseline="0" noProof="0" dirty="0">
                  <a:ln>
                    <a:noFill/>
                  </a:ln>
                  <a:solidFill>
                    <a:prstClr val="black"/>
                  </a:solidFill>
                  <a:effectLst/>
                  <a:uLnTx/>
                  <a:uFillTx/>
                  <a:latin typeface="Georgia"/>
                  <a:ea typeface="+mn-ea"/>
                  <a:cs typeface="+mn-cs"/>
                </a:endParaRPr>
              </a:p>
              <a:p>
                <a:pPr marL="0" marR="0" lvl="0" indent="0" algn="ctr" defTabSz="914400" rtl="0" eaLnBrk="1" fontAlgn="base" latinLnBrk="0" hangingPunct="1">
                  <a:lnSpc>
                    <a:spcPct val="108000"/>
                  </a:lnSpc>
                  <a:spcBef>
                    <a:spcPct val="54000"/>
                  </a:spcBef>
                  <a:spcAft>
                    <a:spcPct val="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Georgia"/>
                    <a:ea typeface="+mn-ea"/>
                    <a:cs typeface="+mn-cs"/>
                  </a:rPr>
                  <a:t>Den </a:t>
                </a:r>
                <a:r>
                  <a:rPr kumimoji="0" lang="da-DK" sz="1000" b="1" i="0" u="none" strike="noStrike" kern="1200" cap="none" spc="0" normalizeH="0" baseline="0" noProof="0" dirty="0">
                    <a:ln>
                      <a:noFill/>
                    </a:ln>
                    <a:solidFill>
                      <a:srgbClr val="000000"/>
                    </a:solidFill>
                    <a:effectLst/>
                    <a:uLnTx/>
                    <a:uFillTx/>
                    <a:latin typeface="Georgia"/>
                    <a:ea typeface="+mn-ea"/>
                    <a:cs typeface="+mn-cs"/>
                  </a:rPr>
                  <a:t>første forsvarslinje</a:t>
                </a:r>
                <a:r>
                  <a:rPr kumimoji="0" lang="da-DK" sz="1000" b="0" i="0" u="none" strike="noStrike" kern="1200" cap="none" spc="0" normalizeH="0" baseline="0" noProof="0" dirty="0">
                    <a:ln>
                      <a:noFill/>
                    </a:ln>
                    <a:solidFill>
                      <a:srgbClr val="000000"/>
                    </a:solidFill>
                    <a:effectLst/>
                    <a:uLnTx/>
                    <a:uFillTx/>
                    <a:latin typeface="Georgia"/>
                    <a:ea typeface="+mn-ea"/>
                    <a:cs typeface="+mn-cs"/>
                  </a:rPr>
                  <a:t> sikrer bl.a., at de </a:t>
                </a:r>
                <a:r>
                  <a:rPr kumimoji="0" lang="da-DK" sz="1000" b="0" i="0" u="none" strike="noStrike" kern="1200" cap="none" spc="0" normalizeH="0" baseline="0" noProof="0" dirty="0" smtClean="0">
                    <a:ln>
                      <a:noFill/>
                    </a:ln>
                    <a:solidFill>
                      <a:srgbClr val="000000"/>
                    </a:solidFill>
                    <a:effectLst/>
                    <a:uLnTx/>
                    <a:uFillTx/>
                    <a:latin typeface="Georgia"/>
                    <a:ea typeface="+mn-ea"/>
                    <a:cs typeface="+mn-cs"/>
                  </a:rPr>
                  <a:t>interne kontroller </a:t>
                </a:r>
                <a:r>
                  <a:rPr kumimoji="0" lang="da-DK" sz="1000" b="0" i="0" u="none" strike="noStrike" kern="1200" cap="none" spc="0" normalizeH="0" baseline="0" noProof="0" dirty="0">
                    <a:ln>
                      <a:noFill/>
                    </a:ln>
                    <a:solidFill>
                      <a:srgbClr val="000000"/>
                    </a:solidFill>
                    <a:effectLst/>
                    <a:uLnTx/>
                    <a:uFillTx/>
                    <a:latin typeface="Georgia"/>
                    <a:ea typeface="+mn-ea"/>
                    <a:cs typeface="+mn-cs"/>
                  </a:rPr>
                  <a:t>gennemføres og dokumenteres på et tilstrækkeligt niveau.</a:t>
                </a:r>
                <a:r>
                  <a:rPr kumimoji="0" lang="da-DK" sz="1000" b="1" i="0" u="none" strike="noStrike" kern="1200" cap="none" spc="0" normalizeH="0" baseline="0" noProof="0" dirty="0">
                    <a:ln>
                      <a:noFill/>
                    </a:ln>
                    <a:solidFill>
                      <a:prstClr val="black"/>
                    </a:solidFill>
                    <a:effectLst/>
                    <a:uLnTx/>
                    <a:uFillTx/>
                    <a:latin typeface="Georgia"/>
                    <a:ea typeface="+mn-ea"/>
                    <a:cs typeface="+mn-cs"/>
                  </a:rPr>
                  <a:t> </a:t>
                </a:r>
              </a:p>
            </p:txBody>
          </p:sp>
          <p:cxnSp>
            <p:nvCxnSpPr>
              <p:cNvPr id="35" name="Straight Arrow Connector 32">
                <a:extLst>
                  <a:ext uri="{FF2B5EF4-FFF2-40B4-BE49-F238E27FC236}">
                    <a16:creationId xmlns:a16="http://schemas.microsoft.com/office/drawing/2014/main" id="{8EA79B3A-5251-4418-A89F-CAF41FADDB0E}"/>
                  </a:ext>
                </a:extLst>
              </p:cNvPr>
              <p:cNvCxnSpPr/>
              <p:nvPr/>
            </p:nvCxnSpPr>
            <p:spPr>
              <a:xfrm flipV="1">
                <a:off x="1593206" y="2445468"/>
                <a:ext cx="4301" cy="277709"/>
              </a:xfrm>
              <a:prstGeom prst="straightConnector1">
                <a:avLst/>
              </a:prstGeom>
              <a:noFill/>
              <a:ln w="19050" cap="flat" cmpd="sng" algn="ctr">
                <a:solidFill>
                  <a:srgbClr val="5F5F5F">
                    <a:lumMod val="50000"/>
                  </a:srgbClr>
                </a:solidFill>
                <a:prstDash val="solid"/>
                <a:tailEnd type="triangle"/>
              </a:ln>
              <a:effectLst/>
            </p:spPr>
          </p:cxnSp>
        </p:grpSp>
        <p:sp>
          <p:nvSpPr>
            <p:cNvPr id="13" name="Rectangle 9">
              <a:extLst>
                <a:ext uri="{FF2B5EF4-FFF2-40B4-BE49-F238E27FC236}">
                  <a16:creationId xmlns:a16="http://schemas.microsoft.com/office/drawing/2014/main" id="{8FADF41B-EB12-4546-9B9A-9F4010EC224C}"/>
                </a:ext>
              </a:extLst>
            </p:cNvPr>
            <p:cNvSpPr/>
            <p:nvPr/>
          </p:nvSpPr>
          <p:spPr>
            <a:xfrm>
              <a:off x="5647267" y="3125596"/>
              <a:ext cx="1362934" cy="2623633"/>
            </a:xfrm>
            <a:prstGeom prst="rect">
              <a:avLst/>
            </a:prstGeom>
            <a:solidFill>
              <a:srgbClr val="EEF5B2"/>
            </a:solidFill>
            <a:ln w="1905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900"/>
                </a:spcAft>
                <a:buClrTx/>
                <a:buSzTx/>
                <a:buFontTx/>
                <a:buNone/>
                <a:tabLst/>
                <a:defRPr/>
              </a:pPr>
              <a:endParaRPr kumimoji="0" lang="da-DK" sz="1000" b="0" i="0" u="none" strike="noStrike" kern="1200" cap="none" spc="0" normalizeH="0" baseline="0" noProof="0" dirty="0">
                <a:ln>
                  <a:noFill/>
                </a:ln>
                <a:solidFill>
                  <a:srgbClr val="000000"/>
                </a:solidFill>
                <a:effectLst/>
                <a:uLnTx/>
                <a:uFillTx/>
                <a:latin typeface="Georgia"/>
                <a:ea typeface="+mn-ea"/>
                <a:cs typeface="+mn-cs"/>
              </a:endParaRPr>
            </a:p>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da-DK" sz="1000" b="1" i="1" u="none" strike="noStrike" kern="1200" cap="none" spc="0" normalizeH="0" baseline="0" noProof="0" dirty="0">
                  <a:ln>
                    <a:noFill/>
                  </a:ln>
                  <a:solidFill>
                    <a:srgbClr val="000000"/>
                  </a:solidFill>
                  <a:effectLst/>
                  <a:uLnTx/>
                  <a:uFillTx/>
                  <a:latin typeface="Georgia"/>
                  <a:ea typeface="+mn-ea"/>
                  <a:cs typeface="+mn-cs"/>
                </a:rPr>
                <a:t>Revision</a:t>
              </a:r>
            </a:p>
            <a:p>
              <a:pPr marL="0" marR="0" lvl="0" indent="0" algn="ctr" defTabSz="914400" rtl="0" eaLnBrk="1" fontAlgn="auto" latinLnBrk="0" hangingPunct="1">
                <a:lnSpc>
                  <a:spcPct val="100000"/>
                </a:lnSpc>
                <a:spcBef>
                  <a:spcPts val="0"/>
                </a:spcBef>
                <a:spcAft>
                  <a:spcPts val="900"/>
                </a:spcAft>
                <a:buClrTx/>
                <a:buSzTx/>
                <a:buFontTx/>
                <a:buNone/>
                <a:tabLst/>
                <a:defRPr/>
              </a:pPr>
              <a:r>
                <a:rPr kumimoji="0" lang="da-DK" sz="1000" b="0" i="0" u="none" strike="noStrike" kern="1200" cap="none" spc="0" normalizeH="0" baseline="0" noProof="0" dirty="0">
                  <a:ln>
                    <a:noFill/>
                  </a:ln>
                  <a:solidFill>
                    <a:srgbClr val="000000"/>
                  </a:solidFill>
                  <a:effectLst/>
                  <a:uLnTx/>
                  <a:uFillTx/>
                  <a:latin typeface="Georgia"/>
                  <a:ea typeface="+mn-ea"/>
                  <a:cs typeface="+mn-cs"/>
                </a:rPr>
                <a:t>Den </a:t>
              </a:r>
              <a:r>
                <a:rPr kumimoji="0" lang="da-DK" sz="1000" b="1" i="0" u="none" strike="noStrike" kern="1200" cap="none" spc="0" normalizeH="0" baseline="0" noProof="0" dirty="0">
                  <a:ln>
                    <a:noFill/>
                  </a:ln>
                  <a:solidFill>
                    <a:srgbClr val="000000"/>
                  </a:solidFill>
                  <a:effectLst/>
                  <a:uLnTx/>
                  <a:uFillTx/>
                  <a:latin typeface="Georgia"/>
                  <a:ea typeface="+mn-ea"/>
                  <a:cs typeface="+mn-cs"/>
                </a:rPr>
                <a:t>eksterne </a:t>
              </a:r>
              <a:r>
                <a:rPr kumimoji="0" lang="da-DK" sz="1000" b="1" i="0" u="none" strike="noStrike" kern="1200" cap="none" spc="0" normalizeH="0" baseline="0" noProof="0" dirty="0" smtClean="0">
                  <a:ln>
                    <a:noFill/>
                  </a:ln>
                  <a:solidFill>
                    <a:srgbClr val="000000"/>
                  </a:solidFill>
                  <a:effectLst/>
                  <a:uLnTx/>
                  <a:uFillTx/>
                  <a:latin typeface="Georgia"/>
                  <a:ea typeface="+mn-ea"/>
                  <a:cs typeface="+mn-cs"/>
                </a:rPr>
                <a:t>revision </a:t>
              </a:r>
              <a:r>
                <a:rPr kumimoji="0" lang="da-DK" sz="1000" b="0" i="0" u="none" strike="noStrike" kern="1200" cap="none" spc="0" normalizeH="0" baseline="0" noProof="0" dirty="0" smtClean="0">
                  <a:ln>
                    <a:noFill/>
                  </a:ln>
                  <a:solidFill>
                    <a:srgbClr val="000000"/>
                  </a:solidFill>
                  <a:effectLst/>
                  <a:uLnTx/>
                  <a:uFillTx/>
                  <a:latin typeface="Georgia"/>
                  <a:ea typeface="+mn-ea"/>
                  <a:cs typeface="+mn-cs"/>
                </a:rPr>
                <a:t>består af en uafhængig ekstern revision, der efterprøver rigtigheden af det samlede statsregnskab og de dispositioner, der er omfattet af regnskabs-aflæggelsen.</a:t>
              </a:r>
              <a:endParaRPr kumimoji="0" lang="da-DK" sz="1000" b="0" i="0" u="none" strike="noStrike" kern="1200" cap="none" spc="0" normalizeH="0" baseline="0" noProof="0" dirty="0">
                <a:ln>
                  <a:noFill/>
                </a:ln>
                <a:solidFill>
                  <a:srgbClr val="000000"/>
                </a:solidFill>
                <a:effectLst/>
                <a:uLnTx/>
                <a:uFillTx/>
                <a:latin typeface="Georgia"/>
                <a:ea typeface="+mn-ea"/>
                <a:cs typeface="+mn-cs"/>
              </a:endParaRPr>
            </a:p>
          </p:txBody>
        </p:sp>
        <p:cxnSp>
          <p:nvCxnSpPr>
            <p:cNvPr id="14" name="Straight Arrow Connector 10">
              <a:extLst>
                <a:ext uri="{FF2B5EF4-FFF2-40B4-BE49-F238E27FC236}">
                  <a16:creationId xmlns:a16="http://schemas.microsoft.com/office/drawing/2014/main" id="{6D2AA93B-E97D-4661-B1FE-025BFD4696D6}"/>
                </a:ext>
              </a:extLst>
            </p:cNvPr>
            <p:cNvCxnSpPr/>
            <p:nvPr/>
          </p:nvCxnSpPr>
          <p:spPr>
            <a:xfrm flipV="1">
              <a:off x="6314963" y="2223181"/>
              <a:ext cx="2839" cy="841035"/>
            </a:xfrm>
            <a:prstGeom prst="straightConnector1">
              <a:avLst/>
            </a:prstGeom>
            <a:noFill/>
            <a:ln w="19050" cap="flat" cmpd="sng" algn="ctr">
              <a:solidFill>
                <a:srgbClr val="5F5F5F">
                  <a:lumMod val="50000"/>
                </a:srgbClr>
              </a:solidFill>
              <a:prstDash val="solid"/>
              <a:tailEnd type="triangle"/>
            </a:ln>
            <a:effectLst/>
          </p:spPr>
        </p:cxnSp>
        <p:sp>
          <p:nvSpPr>
            <p:cNvPr id="15" name="Rectangle 11">
              <a:extLst>
                <a:ext uri="{FF2B5EF4-FFF2-40B4-BE49-F238E27FC236}">
                  <a16:creationId xmlns:a16="http://schemas.microsoft.com/office/drawing/2014/main" id="{7445B6C6-C5CD-475F-854D-1CD6E14A6E05}"/>
                </a:ext>
              </a:extLst>
            </p:cNvPr>
            <p:cNvSpPr/>
            <p:nvPr/>
          </p:nvSpPr>
          <p:spPr>
            <a:xfrm>
              <a:off x="5478300" y="1867581"/>
              <a:ext cx="1531899" cy="326236"/>
            </a:xfrm>
            <a:prstGeom prst="rect">
              <a:avLst/>
            </a:prstGeom>
            <a:no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smtClean="0">
                  <a:ln>
                    <a:noFill/>
                  </a:ln>
                  <a:solidFill>
                    <a:prstClr val="black"/>
                  </a:solidFill>
                  <a:effectLst/>
                  <a:uLnTx/>
                  <a:uFillTx/>
                  <a:latin typeface="Georgia"/>
                  <a:ea typeface="+mn-ea"/>
                  <a:cs typeface="+mn-cs"/>
                </a:rPr>
                <a:t>Rigsrevisionen</a:t>
              </a:r>
              <a:endParaRPr kumimoji="0" lang="da-DK" sz="1000" b="0" i="0" u="none" strike="noStrike" kern="1200" cap="none" spc="0" normalizeH="0" baseline="0" noProof="0" dirty="0">
                <a:ln>
                  <a:noFill/>
                </a:ln>
                <a:solidFill>
                  <a:prstClr val="black"/>
                </a:solidFill>
                <a:effectLst/>
                <a:uLnTx/>
                <a:uFillTx/>
                <a:latin typeface="Georgia"/>
                <a:ea typeface="+mn-ea"/>
                <a:cs typeface="+mn-cs"/>
              </a:endParaRPr>
            </a:p>
          </p:txBody>
        </p:sp>
      </p:grpSp>
      <p:sp>
        <p:nvSpPr>
          <p:cNvPr id="38" name="Rectangle 34">
            <a:extLst>
              <a:ext uri="{FF2B5EF4-FFF2-40B4-BE49-F238E27FC236}">
                <a16:creationId xmlns:a16="http://schemas.microsoft.com/office/drawing/2014/main" id="{D68951F2-67D7-4F25-81CB-913AEC1FD7F1}"/>
              </a:ext>
            </a:extLst>
          </p:cNvPr>
          <p:cNvSpPr/>
          <p:nvPr/>
        </p:nvSpPr>
        <p:spPr>
          <a:xfrm>
            <a:off x="2650128" y="5493992"/>
            <a:ext cx="4367606" cy="423262"/>
          </a:xfrm>
          <a:prstGeom prst="rect">
            <a:avLst/>
          </a:prstGeom>
          <a:solidFill>
            <a:srgbClr val="002060"/>
          </a:solidFill>
          <a:ln w="12700" cap="flat" cmpd="sng" algn="ctr">
            <a:solidFill>
              <a:sysClr val="windowText" lastClr="000000">
                <a:lumMod val="85000"/>
                <a:lumOff val="15000"/>
              </a:sys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0" dirty="0">
                <a:ln>
                  <a:noFill/>
                </a:ln>
                <a:solidFill>
                  <a:srgbClr val="FFFFFF"/>
                </a:solidFill>
                <a:effectLst/>
                <a:uLnTx/>
                <a:uFillTx/>
                <a:latin typeface="Georgia"/>
                <a:ea typeface="+mn-ea"/>
                <a:cs typeface="+mn-cs"/>
              </a:rPr>
              <a:t>Rammesættend</a:t>
            </a:r>
            <a:r>
              <a:rPr kumimoji="0" lang="da-DK" sz="900" b="0" i="0" u="none" strike="noStrike" kern="1200" cap="none" spc="0" normalizeH="0" baseline="0" noProof="0" dirty="0">
                <a:ln>
                  <a:noFill/>
                </a:ln>
                <a:solidFill>
                  <a:srgbClr val="FFFFFF"/>
                </a:solidFill>
                <a:effectLst/>
                <a:uLnTx/>
                <a:uFillTx/>
                <a:latin typeface="Georgia"/>
                <a:ea typeface="+mn-ea"/>
                <a:cs typeface="+mn-cs"/>
              </a:rPr>
              <a:t>e: Finansministeriet som regeludsteder og </a:t>
            </a:r>
            <a:r>
              <a:rPr kumimoji="0" lang="da-DK" sz="900" b="0" i="0" u="none" strike="noStrike" kern="1200" cap="none" spc="0" normalizeH="0" baseline="0" noProof="0" dirty="0" smtClean="0">
                <a:ln>
                  <a:noFill/>
                </a:ln>
                <a:solidFill>
                  <a:srgbClr val="FFFFFF"/>
                </a:solidFill>
                <a:effectLst/>
                <a:uLnTx/>
                <a:uFillTx/>
                <a:latin typeface="Georgia"/>
                <a:ea typeface="+mn-ea"/>
                <a:cs typeface="+mn-cs"/>
              </a:rPr>
              <a:t>systemudvikler </a:t>
            </a:r>
            <a:r>
              <a:rPr kumimoji="0" lang="da-DK" sz="900" b="0" i="0" u="none" strike="noStrike" kern="1200" cap="none" spc="0" normalizeH="0" baseline="0" noProof="0" dirty="0">
                <a:ln>
                  <a:noFill/>
                </a:ln>
                <a:solidFill>
                  <a:srgbClr val="FFFFFF"/>
                </a:solidFill>
                <a:effectLst/>
                <a:uLnTx/>
                <a:uFillTx/>
                <a:latin typeface="Georgia"/>
                <a:ea typeface="+mn-ea"/>
                <a:cs typeface="+mn-cs"/>
              </a:rPr>
              <a:t>af fællesstatslige administrative systemer</a:t>
            </a:r>
          </a:p>
        </p:txBody>
      </p:sp>
      <p:sp>
        <p:nvSpPr>
          <p:cNvPr id="3" name="Rektangel 2"/>
          <p:cNvSpPr/>
          <p:nvPr/>
        </p:nvSpPr>
        <p:spPr bwMode="auto">
          <a:xfrm>
            <a:off x="5577279" y="1606138"/>
            <a:ext cx="1552412" cy="3819942"/>
          </a:xfrm>
          <a:prstGeom prst="rect">
            <a:avLst/>
          </a:prstGeom>
          <a:noFill/>
          <a:ln w="254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Tree>
    <p:extLst>
      <p:ext uri="{BB962C8B-B14F-4D97-AF65-F5344CB8AC3E}">
        <p14:creationId xmlns:p14="http://schemas.microsoft.com/office/powerpoint/2010/main" val="1764845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3259821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0" name="think-cell Slide" r:id="rId6" imgW="530" imgH="531" progId="TCLayout.ActiveDocument.1">
                  <p:embed/>
                </p:oleObj>
              </mc:Choice>
              <mc:Fallback>
                <p:oleObj name="think-cell Slide" r:id="rId6" imgW="530" imgH="53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ktangel 9"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a:lnSpc>
                <a:spcPct val="100000"/>
              </a:lnSpc>
              <a:spcBef>
                <a:spcPts val="1100"/>
              </a:spcBef>
            </a:pPr>
            <a:endParaRPr kumimoji="0" lang="da-DK" sz="3200" u="none" strike="noStrike" cap="none" normalizeH="0" dirty="0" err="1" smtClean="0">
              <a:ln>
                <a:noFill/>
              </a:ln>
              <a:solidFill>
                <a:schemeClr val="bg1"/>
              </a:solidFill>
              <a:effectLst/>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da-DK" dirty="0" smtClean="0"/>
              <a:t>Tilsynsopgavens formål</a:t>
            </a:r>
            <a:endParaRPr lang="da-DK" dirty="0"/>
          </a:p>
        </p:txBody>
      </p:sp>
      <p:sp>
        <p:nvSpPr>
          <p:cNvPr id="4" name="Pladsholder til slidenummer 3"/>
          <p:cNvSpPr>
            <a:spLocks noGrp="1"/>
          </p:cNvSpPr>
          <p:nvPr>
            <p:ph type="sldNum" sz="quarter" idx="12"/>
          </p:nvPr>
        </p:nvSpPr>
        <p:spPr/>
        <p:txBody>
          <a:bodyPr/>
          <a:lstStyle/>
          <a:p>
            <a:fld id="{80AE25ED-097C-4BDC-A7CE-FA97BD9CA3B5}" type="slidenum">
              <a:rPr lang="da-DK" smtClean="0"/>
              <a:pPr/>
              <a:t>7</a:t>
            </a:fld>
            <a:endParaRPr lang="da-DK" dirty="0"/>
          </a:p>
        </p:txBody>
      </p:sp>
      <p:pic>
        <p:nvPicPr>
          <p:cNvPr id="5" name="Billede 4"/>
          <p:cNvPicPr>
            <a:picLocks noChangeAspect="1"/>
          </p:cNvPicPr>
          <p:nvPr/>
        </p:nvPicPr>
        <p:blipFill rotWithShape="1">
          <a:blip r:embed="rId8"/>
          <a:srcRect l="55119" t="33974" r="35037" b="21226"/>
          <a:stretch/>
        </p:blipFill>
        <p:spPr>
          <a:xfrm>
            <a:off x="1055440" y="1377156"/>
            <a:ext cx="1800200" cy="4608512"/>
          </a:xfrm>
          <a:prstGeom prst="rect">
            <a:avLst/>
          </a:prstGeom>
        </p:spPr>
      </p:pic>
      <p:cxnSp>
        <p:nvCxnSpPr>
          <p:cNvPr id="7" name="Lige forbindelse 6"/>
          <p:cNvCxnSpPr/>
          <p:nvPr/>
        </p:nvCxnSpPr>
        <p:spPr bwMode="auto">
          <a:xfrm>
            <a:off x="2855640" y="3789040"/>
            <a:ext cx="792088" cy="0"/>
          </a:xfrm>
          <a:prstGeom prst="line">
            <a:avLst/>
          </a:prstGeom>
          <a:solidFill>
            <a:schemeClr val="accent1"/>
          </a:solid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ktangel 10"/>
          <p:cNvSpPr/>
          <p:nvPr/>
        </p:nvSpPr>
        <p:spPr bwMode="auto">
          <a:xfrm>
            <a:off x="3627016" y="1297840"/>
            <a:ext cx="7797576" cy="4687828"/>
          </a:xfrm>
          <a:prstGeom prst="rect">
            <a:avLst/>
          </a:prstGeom>
          <a:solidFill>
            <a:srgbClr val="D4EBEA"/>
          </a:solidFill>
          <a:ln w="63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12" name="Tekstfelt 11"/>
          <p:cNvSpPr txBox="1"/>
          <p:nvPr/>
        </p:nvSpPr>
        <p:spPr>
          <a:xfrm>
            <a:off x="3871064" y="1587249"/>
            <a:ext cx="7267644" cy="4188326"/>
          </a:xfrm>
          <a:prstGeom prst="rect">
            <a:avLst/>
          </a:prstGeom>
          <a:noFill/>
        </p:spPr>
        <p:txBody>
          <a:bodyPr wrap="square" lIns="0" tIns="0" rIns="0" bIns="0" rtlCol="0">
            <a:spAutoFit/>
          </a:bodyPr>
          <a:lstStyle/>
          <a:p>
            <a:pPr>
              <a:lnSpc>
                <a:spcPct val="100000"/>
              </a:lnSpc>
              <a:spcBef>
                <a:spcPts val="1100"/>
              </a:spcBef>
            </a:pPr>
            <a:r>
              <a:rPr lang="da-DK" sz="1600" dirty="0" smtClean="0"/>
              <a:t>Tilsynet skal give grundlag for, at departements ledelse kan erklære sig om årsregnskabet, herunder at:</a:t>
            </a:r>
          </a:p>
          <a:p>
            <a:pPr marL="285750" indent="-285750">
              <a:lnSpc>
                <a:spcPct val="100000"/>
              </a:lnSpc>
              <a:spcBef>
                <a:spcPts val="1100"/>
              </a:spcBef>
              <a:buFont typeface="Arial" panose="020B0604020202020204" pitchFamily="34" charset="0"/>
              <a:buChar char="•"/>
            </a:pPr>
            <a:r>
              <a:rPr lang="da-DK" sz="1600" dirty="0" smtClean="0"/>
              <a:t>alt er med - og at udgifter, indtægter, aktiver og passiver har en passende størrelse i forhold til de udførte aktiviteter, </a:t>
            </a:r>
          </a:p>
          <a:p>
            <a:pPr marL="285750" indent="-285750">
              <a:lnSpc>
                <a:spcPct val="100000"/>
              </a:lnSpc>
              <a:spcBef>
                <a:spcPts val="1100"/>
              </a:spcBef>
              <a:buFont typeface="Arial" panose="020B0604020202020204" pitchFamily="34" charset="0"/>
              <a:buChar char="•"/>
            </a:pPr>
            <a:r>
              <a:rPr lang="da-DK" sz="1600" dirty="0" smtClean="0"/>
              <a:t>at de gennemførte dispositioner er i overensstemmelse med lovgivning og sædvanlig praksis,  </a:t>
            </a:r>
          </a:p>
          <a:p>
            <a:pPr marL="285750" indent="-285750">
              <a:lnSpc>
                <a:spcPct val="100000"/>
              </a:lnSpc>
              <a:spcBef>
                <a:spcPts val="1100"/>
              </a:spcBef>
              <a:buFont typeface="Arial" panose="020B0604020202020204" pitchFamily="34" charset="0"/>
              <a:buChar char="•"/>
            </a:pPr>
            <a:r>
              <a:rPr lang="da-DK" sz="1600" dirty="0" smtClean="0"/>
              <a:t>at der er tilstrækkelige forretningsgange på ministerområdet.</a:t>
            </a:r>
          </a:p>
          <a:p>
            <a:pPr>
              <a:lnSpc>
                <a:spcPct val="100000"/>
              </a:lnSpc>
              <a:spcBef>
                <a:spcPts val="1100"/>
              </a:spcBef>
            </a:pPr>
            <a:endParaRPr lang="da-DK" sz="1600" dirty="0" smtClean="0"/>
          </a:p>
          <a:p>
            <a:pPr>
              <a:lnSpc>
                <a:spcPct val="100000"/>
              </a:lnSpc>
              <a:spcBef>
                <a:spcPts val="1100"/>
              </a:spcBef>
            </a:pPr>
            <a:r>
              <a:rPr lang="da-DK" sz="1600" dirty="0" smtClean="0"/>
              <a:t>Dette indebærer også, at opgaverne er udført:</a:t>
            </a:r>
          </a:p>
          <a:p>
            <a:pPr marL="285750" indent="-285750">
              <a:lnSpc>
                <a:spcPct val="100000"/>
              </a:lnSpc>
              <a:spcBef>
                <a:spcPts val="1100"/>
              </a:spcBef>
              <a:buFont typeface="Arial" panose="020B0604020202020204" pitchFamily="34" charset="0"/>
              <a:buChar char="•"/>
            </a:pPr>
            <a:r>
              <a:rPr lang="da-DK" sz="1600" dirty="0" smtClean="0"/>
              <a:t>til den forudsatte kvalitet, </a:t>
            </a:r>
          </a:p>
          <a:p>
            <a:pPr marL="285750" indent="-285750">
              <a:lnSpc>
                <a:spcPct val="100000"/>
              </a:lnSpc>
              <a:spcBef>
                <a:spcPts val="1100"/>
              </a:spcBef>
              <a:buFont typeface="Arial" panose="020B0604020202020204" pitchFamily="34" charset="0"/>
              <a:buChar char="•"/>
            </a:pPr>
            <a:r>
              <a:rPr lang="da-DK" sz="1600" dirty="0" smtClean="0"/>
              <a:t>at der er administreret i overensstemmelse med lovgivning og bevillingsbestemmelser og eksempelvis ikke er opbygget </a:t>
            </a:r>
            <a:r>
              <a:rPr lang="da-DK" sz="1600" dirty="0" err="1" smtClean="0"/>
              <a:t>sagspukler</a:t>
            </a:r>
            <a:r>
              <a:rPr lang="da-DK" sz="1600" dirty="0" smtClean="0"/>
              <a:t> eller lignende.</a:t>
            </a:r>
          </a:p>
        </p:txBody>
      </p:sp>
    </p:spTree>
    <p:extLst>
      <p:ext uri="{BB962C8B-B14F-4D97-AF65-F5344CB8AC3E}">
        <p14:creationId xmlns:p14="http://schemas.microsoft.com/office/powerpoint/2010/main" val="326926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27896464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7" name="think-cell Slide" r:id="rId6" imgW="530" imgH="531" progId="TCLayout.ActiveDocument.1">
                  <p:embed/>
                </p:oleObj>
              </mc:Choice>
              <mc:Fallback>
                <p:oleObj name="think-cell Slide" r:id="rId6" imgW="530" imgH="531" progId="TCLayout.ActiveDocument.1">
                  <p:embed/>
                  <p:pic>
                    <p:nvPicPr>
                      <p:cNvPr id="6" name="Objek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defRPr/>
            </a:pPr>
            <a:endParaRPr kumimoji="0" lang="da-DK" sz="32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a:xfrm>
            <a:off x="701675" y="361840"/>
            <a:ext cx="11490325" cy="936000"/>
          </a:xfrm>
        </p:spPr>
        <p:txBody>
          <a:bodyPr/>
          <a:lstStyle/>
          <a:p>
            <a:r>
              <a:rPr lang="da-DK" dirty="0" smtClean="0"/>
              <a:t>Tilsynsopgaven - indhold</a:t>
            </a:r>
            <a:endParaRPr lang="da-DK" dirty="0"/>
          </a:p>
        </p:txBody>
      </p:sp>
      <p:sp>
        <p:nvSpPr>
          <p:cNvPr id="4" name="Pladsholder til slidenummer 3"/>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8</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7" name="Rektangel 6"/>
          <p:cNvSpPr/>
          <p:nvPr/>
        </p:nvSpPr>
        <p:spPr bwMode="auto">
          <a:xfrm>
            <a:off x="9840416" y="5913437"/>
            <a:ext cx="1800200" cy="683915"/>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lvl="0" indent="0" algn="ctr" defTabSz="914400" rtl="0" eaLnBrk="1" fontAlgn="base" latinLnBrk="0" hangingPunct="1">
              <a:lnSpc>
                <a:spcPct val="100000"/>
              </a:lnSpc>
              <a:spcBef>
                <a:spcPts val="1100"/>
              </a:spcBef>
              <a:spcAft>
                <a:spcPct val="0"/>
              </a:spcAft>
              <a:buClrTx/>
              <a:buSzTx/>
              <a:buFontTx/>
              <a:buNone/>
              <a:tabLst/>
              <a:defRPr/>
            </a:pPr>
            <a:endParaRPr kumimoji="0" lang="da-DK" sz="2000" b="0" i="0" u="none" strike="noStrike" kern="1200" cap="none" spc="0" normalizeH="0" baseline="0" noProof="0" dirty="0" err="1" smtClean="0">
              <a:ln>
                <a:noFill/>
              </a:ln>
              <a:solidFill>
                <a:srgbClr val="FFFFFF"/>
              </a:solidFill>
              <a:effectLst/>
              <a:uLnTx/>
              <a:uFillTx/>
              <a:latin typeface="Arial" charset="0"/>
              <a:ea typeface="+mn-ea"/>
              <a:cs typeface="+mn-cs"/>
            </a:endParaRPr>
          </a:p>
        </p:txBody>
      </p:sp>
      <p:sp>
        <p:nvSpPr>
          <p:cNvPr id="11" name="Rektangel 10"/>
          <p:cNvSpPr/>
          <p:nvPr/>
        </p:nvSpPr>
        <p:spPr bwMode="auto">
          <a:xfrm>
            <a:off x="743095" y="1465914"/>
            <a:ext cx="10512398" cy="3907302"/>
          </a:xfrm>
          <a:prstGeom prst="rect">
            <a:avLst/>
          </a:prstGeom>
          <a:solidFill>
            <a:srgbClr val="D4EBEA"/>
          </a:solidFill>
          <a:ln w="6350" cap="flat" cmpd="sng" algn="ctr">
            <a:noFill/>
            <a:prstDash val="solid"/>
            <a:round/>
            <a:headEnd type="none" w="med" len="med"/>
            <a:tailEnd type="none" w="med" len="med"/>
          </a:ln>
          <a:effectLst/>
          <a:extLst/>
        </p:spPr>
        <p:txBody>
          <a:bodyPr vert="horz" wrap="square" lIns="216000" tIns="46800" rIns="252000" bIns="46800" numCol="1" rtlCol="0" anchor="ctr" anchorCtr="0" compatLnSpc="1">
            <a:prstTxWarp prst="textNoShape">
              <a:avLst/>
            </a:prstTxWarp>
          </a:bodyPr>
          <a:lstStyle/>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8000"/>
              </a:lnSpc>
              <a:spcBef>
                <a:spcPct val="54000"/>
              </a:spcBef>
              <a:spcAft>
                <a:spcPct val="0"/>
              </a:spcAft>
              <a:buClrTx/>
              <a:buSzTx/>
              <a:buFontTx/>
              <a:buNone/>
              <a:tabLst/>
              <a:defRPr/>
            </a:pPr>
            <a:r>
              <a:rPr kumimoji="0" lang="da-DK" sz="1600" b="1" i="0" u="none" strike="noStrike" kern="1200" cap="none" spc="0" normalizeH="0" baseline="0" noProof="0" dirty="0" smtClean="0">
                <a:ln>
                  <a:noFill/>
                </a:ln>
                <a:solidFill>
                  <a:srgbClr val="066B43"/>
                </a:solidFill>
                <a:effectLst/>
                <a:uLnTx/>
                <a:uFillTx/>
                <a:latin typeface="Arial" charset="0"/>
                <a:ea typeface="+mn-ea"/>
                <a:cs typeface="+mn-cs"/>
              </a:rPr>
              <a:t> Tilsynsforpligtelsen</a:t>
            </a:r>
            <a:r>
              <a:rPr kumimoji="0" lang="da-DK" sz="1600" b="1" i="0" u="none" strike="noStrike" kern="1200" cap="none" spc="0" normalizeH="0" noProof="0" dirty="0" smtClean="0">
                <a:ln>
                  <a:noFill/>
                </a:ln>
                <a:solidFill>
                  <a:srgbClr val="066B43"/>
                </a:solidFill>
                <a:effectLst/>
                <a:uLnTx/>
                <a:uFillTx/>
                <a:latin typeface="Arial" charset="0"/>
                <a:ea typeface="+mn-ea"/>
                <a:cs typeface="+mn-cs"/>
              </a:rPr>
              <a:t> indeholder</a:t>
            </a:r>
            <a:endParaRPr kumimoji="0" lang="da-DK" sz="1600" b="0" i="0" u="none" strike="noStrike" kern="1200" cap="none" spc="0" normalizeH="0" baseline="0" noProof="0" dirty="0" smtClean="0">
              <a:ln>
                <a:noFill/>
              </a:ln>
              <a:solidFill>
                <a:srgbClr val="000000"/>
              </a:solidFill>
              <a:effectLst/>
              <a:uLnTx/>
              <a:uFillTx/>
              <a:latin typeface="Arial" charset="0"/>
              <a:ea typeface="+mn-ea"/>
              <a:cs typeface="+mn-cs"/>
            </a:endParaRPr>
          </a:p>
          <a:p>
            <a:pPr marL="285750" marR="0" lvl="0" indent="-285750" algn="l" defTabSz="914400" rtl="0" eaLnBrk="1" fontAlgn="base" latinLnBrk="0" hangingPunct="1">
              <a:lnSpc>
                <a:spcPct val="108000"/>
              </a:lnSpc>
              <a:spcBef>
                <a:spcPct val="54000"/>
              </a:spcBef>
              <a:spcAft>
                <a:spcPct val="0"/>
              </a:spcAft>
              <a:buClrTx/>
              <a:buSzTx/>
              <a:buFont typeface="Arial" panose="020B0604020202020204" pitchFamily="34" charset="0"/>
              <a:buChar char="•"/>
              <a:tabLst/>
              <a:defRPr/>
            </a:pP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Sikre </a:t>
            </a:r>
            <a:r>
              <a:rPr kumimoji="0" lang="da-DK" sz="1600" b="0" i="0" u="none" strike="noStrike" kern="1200" cap="none" spc="0" normalizeH="0" baseline="0" noProof="0" dirty="0">
                <a:ln>
                  <a:noFill/>
                </a:ln>
                <a:solidFill>
                  <a:srgbClr val="000000"/>
                </a:solidFill>
                <a:effectLst/>
                <a:uLnTx/>
                <a:uFillTx/>
                <a:latin typeface="Arial" charset="0"/>
                <a:ea typeface="+mn-ea"/>
                <a:cs typeface="+mn-cs"/>
              </a:rPr>
              <a:t>overholdelse af gældende regelsæt for hele </a:t>
            </a: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ministerområdet, bl.a.</a:t>
            </a:r>
          </a:p>
          <a:p>
            <a:pPr marR="0" lvl="0" algn="l" defTabSz="914400" rtl="0" eaLnBrk="1" fontAlgn="base" latinLnBrk="0" hangingPunct="1">
              <a:lnSpc>
                <a:spcPct val="100000"/>
              </a:lnSpc>
              <a:spcBef>
                <a:spcPts val="600"/>
              </a:spcBef>
              <a:spcAft>
                <a:spcPct val="0"/>
              </a:spcAft>
              <a:buClrTx/>
              <a:buSzTx/>
              <a:tabLst/>
              <a:defRPr/>
            </a:pPr>
            <a:r>
              <a:rPr lang="da-DK" sz="1600" dirty="0">
                <a:solidFill>
                  <a:srgbClr val="000000"/>
                </a:solidFill>
              </a:rPr>
              <a:t>	</a:t>
            </a:r>
            <a:r>
              <a:rPr lang="da-DK" sz="1600" dirty="0" smtClean="0">
                <a:solidFill>
                  <a:srgbClr val="000000"/>
                </a:solidFill>
              </a:rPr>
              <a:t>- sikre udarbejdelse og efterlevelse af ministerie-, virksomheds- og regnskabsinstrukser</a:t>
            </a:r>
          </a:p>
          <a:p>
            <a:pPr marR="0" lvl="0" algn="l" defTabSz="914400" rtl="0" eaLnBrk="1" fontAlgn="base" latinLnBrk="0" hangingPunct="1">
              <a:lnSpc>
                <a:spcPct val="100000"/>
              </a:lnSpc>
              <a:spcBef>
                <a:spcPts val="600"/>
              </a:spcBef>
              <a:spcAft>
                <a:spcPct val="0"/>
              </a:spcAft>
              <a:buClrTx/>
              <a:buSzTx/>
              <a:tabLst/>
              <a:defRPr/>
            </a:pPr>
            <a:r>
              <a:rPr kumimoji="0" lang="da-DK"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 sikre udarbejdelse og efterlevelse af godkendelsesproces ift. regnskabsaflæggelse og årsrapport</a:t>
            </a:r>
            <a:endParaRPr kumimoji="0" lang="da-DK"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1" fontAlgn="base" latinLnBrk="0" hangingPunct="1">
              <a:lnSpc>
                <a:spcPct val="108000"/>
              </a:lnSpc>
              <a:spcBef>
                <a:spcPct val="54000"/>
              </a:spcBef>
              <a:spcAft>
                <a:spcPct val="0"/>
              </a:spcAft>
              <a:buClrTx/>
              <a:buSzTx/>
              <a:buFont typeface="Arial" panose="020B0604020202020204" pitchFamily="34" charset="0"/>
              <a:buChar char="•"/>
              <a:tabLst/>
              <a:defRPr/>
            </a:pP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Sikre </a:t>
            </a:r>
            <a:r>
              <a:rPr kumimoji="0" lang="da-DK" sz="1600" b="0" i="0" u="none" strike="noStrike" kern="1200" cap="none" spc="0" normalizeH="0" baseline="0" noProof="0" dirty="0">
                <a:ln>
                  <a:noFill/>
                </a:ln>
                <a:solidFill>
                  <a:srgbClr val="000000"/>
                </a:solidFill>
                <a:effectLst/>
                <a:uLnTx/>
                <a:uFillTx/>
                <a:latin typeface="Arial" charset="0"/>
                <a:ea typeface="+mn-ea"/>
                <a:cs typeface="+mn-cs"/>
              </a:rPr>
              <a:t>en governance ift. hvornår og hvordan brud på regler, svig eller </a:t>
            </a: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indtræffende </a:t>
            </a:r>
            <a:r>
              <a:rPr kumimoji="0" lang="da-DK" sz="1600" b="0" i="0" u="none" strike="noStrike" kern="1200" cap="none" spc="0" normalizeH="0" baseline="0" noProof="0" dirty="0">
                <a:ln>
                  <a:noFill/>
                </a:ln>
                <a:solidFill>
                  <a:srgbClr val="000000"/>
                </a:solidFill>
                <a:effectLst/>
                <a:uLnTx/>
                <a:uFillTx/>
                <a:latin typeface="Arial" charset="0"/>
                <a:ea typeface="+mn-ea"/>
                <a:cs typeface="+mn-cs"/>
              </a:rPr>
              <a:t>kritiske risici håndteres og indrapporteres til </a:t>
            </a: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departementet og dennes ledelse.</a:t>
            </a:r>
            <a:endParaRPr kumimoji="0" lang="da-DK"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914400" rtl="0" eaLnBrk="1" fontAlgn="base" latinLnBrk="0" hangingPunct="1">
              <a:lnSpc>
                <a:spcPct val="108000"/>
              </a:lnSpc>
              <a:spcBef>
                <a:spcPct val="54000"/>
              </a:spcBef>
              <a:spcAft>
                <a:spcPct val="0"/>
              </a:spcAft>
              <a:buClrTx/>
              <a:buSzTx/>
              <a:buFont typeface="Arial" panose="020B0604020202020204" pitchFamily="34" charset="0"/>
              <a:buChar char="•"/>
              <a:tabLst/>
              <a:defRPr/>
            </a:pPr>
            <a:r>
              <a:rPr kumimoji="0" lang="da-DK" sz="1600" b="0" i="0" u="none" strike="noStrike" kern="1200" cap="none" spc="0" normalizeH="0" baseline="0" noProof="0" dirty="0">
                <a:ln>
                  <a:noFill/>
                </a:ln>
                <a:solidFill>
                  <a:srgbClr val="000000"/>
                </a:solidFill>
                <a:effectLst/>
                <a:uLnTx/>
                <a:uFillTx/>
                <a:latin typeface="Arial" charset="0"/>
                <a:ea typeface="+mn-ea"/>
                <a:cs typeface="+mn-cs"/>
              </a:rPr>
              <a:t>Opsamle de løbende informationer fra underliggende institutioners risikorapportering, herunder fx kritiske revisionsbemærkninger. </a:t>
            </a:r>
            <a:r>
              <a:rPr kumimoji="0" lang="da-DK" sz="1600" b="0" i="0" u="none" strike="noStrike" kern="1200" cap="none" spc="0" normalizeH="0" baseline="0" noProof="0" dirty="0" smtClean="0">
                <a:ln>
                  <a:noFill/>
                </a:ln>
                <a:solidFill>
                  <a:srgbClr val="000000"/>
                </a:solidFill>
                <a:effectLst/>
                <a:uLnTx/>
                <a:uFillTx/>
                <a:latin typeface="Arial" charset="0"/>
                <a:ea typeface="+mn-ea"/>
                <a:cs typeface="+mn-cs"/>
              </a:rPr>
              <a:t>Forholde </a:t>
            </a:r>
            <a:r>
              <a:rPr kumimoji="0" lang="da-DK" sz="1600" b="0" i="0" u="none" strike="noStrike" kern="1200" cap="none" spc="0" normalizeH="0" baseline="0" noProof="0" dirty="0">
                <a:ln>
                  <a:noFill/>
                </a:ln>
                <a:solidFill>
                  <a:srgbClr val="000000"/>
                </a:solidFill>
                <a:effectLst/>
                <a:uLnTx/>
                <a:uFillTx/>
                <a:latin typeface="Arial" charset="0"/>
                <a:ea typeface="+mn-ea"/>
                <a:cs typeface="+mn-cs"/>
              </a:rPr>
              <a:t>sig aktivt til, om der sker den nødvendige opfølgning på fx kritiske revisionsbemærkninger. </a:t>
            </a:r>
            <a:endParaRPr kumimoji="0" lang="da-DK" sz="1600" b="0" i="0" u="none" strike="noStrike" kern="1200" cap="none" spc="0" normalizeH="0" baseline="0" noProof="0" dirty="0" smtClean="0">
              <a:ln>
                <a:noFill/>
              </a:ln>
              <a:solidFill>
                <a:srgbClr val="000000"/>
              </a:solidFill>
              <a:effectLst/>
              <a:uLnTx/>
              <a:uFillTx/>
              <a:latin typeface="Arial" charset="0"/>
              <a:ea typeface="+mn-ea"/>
              <a:cs typeface="+mn-cs"/>
            </a:endParaRPr>
          </a:p>
          <a:p>
            <a:pPr marL="285750" indent="-285750">
              <a:buFont typeface="Arial" panose="020B0604020202020204" pitchFamily="34" charset="0"/>
              <a:buChar char="•"/>
              <a:defRPr/>
            </a:pPr>
            <a:r>
              <a:rPr lang="da-DK" sz="1600" dirty="0">
                <a:solidFill>
                  <a:srgbClr val="000000"/>
                </a:solidFill>
              </a:rPr>
              <a:t>Reagere på svagheder i kontroller, dvs. reagere aktivt på alle advarsler om og tegn på svage kontroller og fejl</a:t>
            </a:r>
            <a:r>
              <a:rPr lang="da-DK" sz="1600" dirty="0" smtClean="0">
                <a:solidFill>
                  <a:srgbClr val="000000"/>
                </a:solidFill>
              </a:rPr>
              <a:t>.</a:t>
            </a:r>
            <a:endParaRPr kumimoji="0" lang="da-DK"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8000"/>
              </a:lnSpc>
              <a:spcBef>
                <a:spcPct val="54000"/>
              </a:spcBef>
              <a:spcAft>
                <a:spcPct val="0"/>
              </a:spcAft>
              <a:buClrTx/>
              <a:buSzTx/>
              <a:buFontTx/>
              <a:buNone/>
              <a:tabLst/>
              <a:defRPr/>
            </a:pPr>
            <a:endParaRPr kumimoji="0" lang="da-DK"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1068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p:custDataLst>
              <p:tags r:id="rId2"/>
            </p:custDataLst>
            <p:extLst>
              <p:ext uri="{D42A27DB-BD31-4B8C-83A1-F6EECF244321}">
                <p14:modId xmlns:p14="http://schemas.microsoft.com/office/powerpoint/2010/main" val="1465571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1" name="think-cell Slide" r:id="rId6" imgW="530" imgH="531" progId="TCLayout.ActiveDocument.1">
                  <p:embed/>
                </p:oleObj>
              </mc:Choice>
              <mc:Fallback>
                <p:oleObj name="think-cell Slide" r:id="rId6" imgW="530" imgH="531" progId="TCLayout.ActiveDocument.1">
                  <p:embed/>
                  <p:pic>
                    <p:nvPicPr>
                      <p:cNvPr id="6" name="Objek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ktangel 4" hidden="1"/>
          <p:cNvSpPr/>
          <p:nvPr>
            <p:custDataLst>
              <p:tags r:id="rId3"/>
            </p:custDataLst>
          </p:nvPr>
        </p:nvSpPr>
        <p:spPr bwMode="auto">
          <a:xfrm>
            <a:off x="0" y="0"/>
            <a:ext cx="158750" cy="158750"/>
          </a:xfrm>
          <a:prstGeom prst="rect">
            <a:avLst/>
          </a:prstGeom>
          <a:solidFill>
            <a:schemeClr val="tx2"/>
          </a:solidFill>
          <a:ln w="6350" cap="flat" cmpd="sng" algn="ctr">
            <a:solidFill>
              <a:schemeClr val="tx2"/>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a:lnSpc>
                <a:spcPct val="100000"/>
              </a:lnSpc>
              <a:spcBef>
                <a:spcPts val="1100"/>
              </a:spcBef>
              <a:defRPr/>
            </a:pPr>
            <a:endParaRPr kumimoji="0" lang="da-DK" sz="3200" u="none" strike="noStrike" kern="1200" cap="none" spc="0" normalizeH="0" noProof="0" dirty="0" err="1" smtClean="0">
              <a:ln>
                <a:noFill/>
              </a:ln>
              <a:solidFill>
                <a:srgbClr val="FFFFFF"/>
              </a:solidFill>
              <a:effectLst/>
              <a:uLnTx/>
              <a:uFillTx/>
              <a:latin typeface="Arial" panose="020B0604020202020204" pitchFamily="34" charset="0"/>
              <a:ea typeface="+mj-ea"/>
              <a:cs typeface="+mj-cs"/>
              <a:sym typeface="Arial" panose="020B0604020202020204" pitchFamily="34" charset="0"/>
            </a:endParaRPr>
          </a:p>
        </p:txBody>
      </p:sp>
      <p:sp>
        <p:nvSpPr>
          <p:cNvPr id="11" name="Rektangel 10"/>
          <p:cNvSpPr/>
          <p:nvPr/>
        </p:nvSpPr>
        <p:spPr bwMode="auto">
          <a:xfrm>
            <a:off x="9768408" y="6021288"/>
            <a:ext cx="2016224" cy="504056"/>
          </a:xfrm>
          <a:prstGeom prst="rect">
            <a:avLst/>
          </a:prstGeom>
          <a:solidFill>
            <a:schemeClr val="bg1"/>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2" name="Titel 1"/>
          <p:cNvSpPr>
            <a:spLocks noGrp="1"/>
          </p:cNvSpPr>
          <p:nvPr>
            <p:ph type="title"/>
          </p:nvPr>
        </p:nvSpPr>
        <p:spPr/>
        <p:txBody>
          <a:bodyPr/>
          <a:lstStyle/>
          <a:p>
            <a:r>
              <a:rPr lang="da-DK" dirty="0" smtClean="0"/>
              <a:t>Indhold i tilsynsforpligtelsen </a:t>
            </a:r>
            <a:endParaRPr lang="da-DK" dirty="0"/>
          </a:p>
        </p:txBody>
      </p:sp>
      <p:sp>
        <p:nvSpPr>
          <p:cNvPr id="4" name="Pladsholder til slidenummer 3"/>
          <p:cNvSpPr>
            <a:spLocks noGrp="1"/>
          </p:cNvSpPr>
          <p:nvPr>
            <p:ph type="sldNum" sz="quarter" idx="12"/>
          </p:nvPr>
        </p:nvSpPr>
        <p:spPr/>
        <p:txBody>
          <a:bodyPr/>
          <a:lstStyle/>
          <a:p>
            <a:pPr marL="0" marR="0" lvl="0" indent="0" algn="l" defTabSz="914400" rtl="0" eaLnBrk="1" fontAlgn="base" latinLnBrk="0" hangingPunct="1">
              <a:lnSpc>
                <a:spcPct val="108000"/>
              </a:lnSpc>
              <a:spcBef>
                <a:spcPct val="54000"/>
              </a:spcBef>
              <a:spcAft>
                <a:spcPct val="0"/>
              </a:spcAft>
              <a:buClrTx/>
              <a:buSzTx/>
              <a:buFontTx/>
              <a:buNone/>
              <a:tabLst/>
              <a:defRPr/>
            </a:pPr>
            <a:fld id="{80AE25ED-097C-4BDC-A7CE-FA97BD9CA3B5}" type="slidenum">
              <a:rPr kumimoji="0" lang="da-DK" sz="900" b="0" i="0" u="none" strike="noStrike" kern="1200" cap="none" spc="0" normalizeH="0" baseline="0" noProof="0" smtClean="0">
                <a:ln>
                  <a:noFill/>
                </a:ln>
                <a:noFill/>
                <a:effectLst/>
                <a:uLnTx/>
                <a:uFillTx/>
                <a:latin typeface="Arial" charset="0"/>
                <a:ea typeface="+mn-ea"/>
                <a:cs typeface="+mn-cs"/>
              </a:rPr>
              <a:pPr marL="0" marR="0" lvl="0" indent="0" algn="l" defTabSz="914400" rtl="0" eaLnBrk="1" fontAlgn="base" latinLnBrk="0" hangingPunct="1">
                <a:lnSpc>
                  <a:spcPct val="108000"/>
                </a:lnSpc>
                <a:spcBef>
                  <a:spcPct val="54000"/>
                </a:spcBef>
                <a:spcAft>
                  <a:spcPct val="0"/>
                </a:spcAft>
                <a:buClrTx/>
                <a:buSzTx/>
                <a:buFontTx/>
                <a:buNone/>
                <a:tabLst/>
                <a:defRPr/>
              </a:pPr>
              <a:t>9</a:t>
            </a:fld>
            <a:endParaRPr kumimoji="0" lang="da-DK" sz="900" b="0" i="0" u="none" strike="noStrike" kern="1200" cap="none" spc="0" normalizeH="0" baseline="0" noProof="0" dirty="0">
              <a:ln>
                <a:noFill/>
              </a:ln>
              <a:noFill/>
              <a:effectLst/>
              <a:uLnTx/>
              <a:uFillTx/>
              <a:latin typeface="Arial" charset="0"/>
              <a:ea typeface="+mn-ea"/>
              <a:cs typeface="+mn-cs"/>
            </a:endParaRPr>
          </a:p>
        </p:txBody>
      </p:sp>
      <p:sp>
        <p:nvSpPr>
          <p:cNvPr id="7" name="Pladsholder til indhold 6"/>
          <p:cNvSpPr>
            <a:spLocks noGrp="1"/>
          </p:cNvSpPr>
          <p:nvPr>
            <p:ph idx="1"/>
          </p:nvPr>
        </p:nvSpPr>
        <p:spPr bwMode="auto">
          <a:xfrm>
            <a:off x="2207568" y="1449389"/>
            <a:ext cx="9279582" cy="1907603"/>
          </a:xfrm>
          <a:prstGeom prst="rect">
            <a:avLst/>
          </a:prstGeom>
          <a:noFill/>
          <a:ln w="25400" cap="flat" cmpd="sng" algn="ctr">
            <a:solidFill>
              <a:srgbClr val="7CC4AC"/>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85725" lvl="1" indent="0">
              <a:buNone/>
            </a:pPr>
            <a:r>
              <a:rPr lang="da-DK" sz="1600" b="1" dirty="0" smtClean="0"/>
              <a:t>Organisering og ansvar</a:t>
            </a:r>
          </a:p>
          <a:p>
            <a:pPr lvl="1"/>
            <a:r>
              <a:rPr lang="da-DK" sz="1600" dirty="0" smtClean="0"/>
              <a:t>Klar beskrivelse af hvilken enhed, der </a:t>
            </a:r>
            <a:r>
              <a:rPr lang="da-DK" sz="1600" dirty="0"/>
              <a:t>har ansvaret for tilsynsopgaven.</a:t>
            </a:r>
          </a:p>
          <a:p>
            <a:pPr lvl="1"/>
            <a:r>
              <a:rPr lang="da-DK" sz="1600" dirty="0" smtClean="0"/>
              <a:t>Tilsynsenheden skal have </a:t>
            </a:r>
            <a:r>
              <a:rPr lang="da-DK" sz="1600" dirty="0"/>
              <a:t>en sådan </a:t>
            </a:r>
            <a:r>
              <a:rPr lang="da-DK" sz="1600" dirty="0" smtClean="0"/>
              <a:t>størrelse og kompetencer</a:t>
            </a:r>
            <a:r>
              <a:rPr lang="da-DK" sz="1600" dirty="0"/>
              <a:t>, at den kan gennemføre en forsvarlig tilrettelæggelse af tilsynsopgaven.</a:t>
            </a:r>
          </a:p>
          <a:p>
            <a:pPr lvl="1"/>
            <a:r>
              <a:rPr lang="da-DK" sz="1600" dirty="0" smtClean="0"/>
              <a:t>Årligt udarbejdelse </a:t>
            </a:r>
            <a:r>
              <a:rPr lang="da-DK" sz="1600" dirty="0"/>
              <a:t>og </a:t>
            </a:r>
            <a:r>
              <a:rPr lang="da-DK" sz="1600" dirty="0" smtClean="0"/>
              <a:t>godkendelse af </a:t>
            </a:r>
            <a:r>
              <a:rPr lang="da-DK" sz="1600" dirty="0"/>
              <a:t>en </a:t>
            </a:r>
            <a:r>
              <a:rPr lang="da-DK" sz="1600" b="1" dirty="0"/>
              <a:t>tilsynsplan</a:t>
            </a:r>
            <a:r>
              <a:rPr lang="da-DK" sz="1600" dirty="0"/>
              <a:t>, der afrapporteres til departementets ledelse</a:t>
            </a:r>
            <a:r>
              <a:rPr lang="da-DK" sz="1600" dirty="0" smtClean="0"/>
              <a:t>.</a:t>
            </a:r>
            <a:endParaRPr lang="da-DK" sz="1600" dirty="0"/>
          </a:p>
        </p:txBody>
      </p:sp>
      <p:sp>
        <p:nvSpPr>
          <p:cNvPr id="8" name="Pladsholder til indhold 6"/>
          <p:cNvSpPr txBox="1">
            <a:spLocks/>
          </p:cNvSpPr>
          <p:nvPr/>
        </p:nvSpPr>
        <p:spPr bwMode="auto">
          <a:xfrm>
            <a:off x="2207568" y="3508541"/>
            <a:ext cx="9281272" cy="2872787"/>
          </a:xfrm>
          <a:prstGeom prst="rect">
            <a:avLst/>
          </a:prstGeom>
          <a:noFill/>
          <a:ln w="25400" cap="flat" cmpd="sng" algn="ctr">
            <a:solidFill>
              <a:srgbClr val="7CC4A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ctr" anchorCtr="0" compatLnSpc="1">
            <a:prstTxWarp prst="textNoShape">
              <a:avLst/>
            </a:prstTxWarp>
          </a:bodyPr>
          <a:lstStyle>
            <a:lvl1pPr marL="216000" indent="-216000" algn="l" rtl="0" eaLnBrk="1" fontAlgn="base" hangingPunct="1">
              <a:lnSpc>
                <a:spcPct val="100000"/>
              </a:lnSpc>
              <a:spcBef>
                <a:spcPts val="1100"/>
              </a:spcBef>
              <a:spcAft>
                <a:spcPct val="0"/>
              </a:spcAft>
              <a:buFont typeface="Arial" panose="020B0604020202020204" pitchFamily="34" charset="0"/>
              <a:buChar char="•"/>
              <a:defRPr sz="2000" b="0">
                <a:solidFill>
                  <a:schemeClr val="tx1"/>
                </a:solidFill>
                <a:latin typeface="+mn-lt"/>
                <a:ea typeface="+mn-ea"/>
                <a:cs typeface="+mn-cs"/>
              </a:defRPr>
            </a:lvl1pPr>
            <a:lvl2pPr marL="489600" indent="-252000" algn="l" rtl="0" eaLnBrk="1" fontAlgn="base" hangingPunct="1">
              <a:lnSpc>
                <a:spcPct val="100000"/>
              </a:lnSpc>
              <a:spcBef>
                <a:spcPts val="800"/>
              </a:spcBef>
              <a:spcAft>
                <a:spcPct val="0"/>
              </a:spcAft>
              <a:buFont typeface="Arial" panose="020B0604020202020204" pitchFamily="34" charset="0"/>
              <a:buChar char="–"/>
              <a:defRPr sz="1800">
                <a:solidFill>
                  <a:schemeClr val="tx1"/>
                </a:solidFill>
                <a:latin typeface="+mn-lt"/>
              </a:defRPr>
            </a:lvl2pPr>
            <a:lvl3pPr marL="759600" indent="-252000" algn="l" rtl="0" eaLnBrk="1" fontAlgn="base" hangingPunct="1">
              <a:lnSpc>
                <a:spcPct val="100000"/>
              </a:lnSpc>
              <a:spcBef>
                <a:spcPts val="800"/>
              </a:spcBef>
              <a:spcAft>
                <a:spcPct val="0"/>
              </a:spcAft>
              <a:buSzPct val="100000"/>
              <a:buFont typeface="Arial" panose="020B0604020202020204" pitchFamily="34" charset="0"/>
              <a:buChar char="–"/>
              <a:defRPr sz="1600">
                <a:solidFill>
                  <a:schemeClr val="tx1"/>
                </a:solidFill>
                <a:latin typeface="+mn-lt"/>
              </a:defRPr>
            </a:lvl3pPr>
            <a:lvl4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4pPr>
            <a:lvl5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5pPr>
            <a:lvl6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6pPr>
            <a:lvl7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7pPr>
            <a:lvl8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8pPr>
            <a:lvl9pPr marL="759600" indent="-252000" algn="l" rtl="0" eaLnBrk="1" fontAlgn="base" hangingPunct="1">
              <a:lnSpc>
                <a:spcPct val="100000"/>
              </a:lnSpc>
              <a:spcBef>
                <a:spcPts val="800"/>
              </a:spcBef>
              <a:spcAft>
                <a:spcPct val="0"/>
              </a:spcAft>
              <a:buFont typeface="Arial" panose="020B0604020202020204" pitchFamily="34" charset="0"/>
              <a:buChar char="–"/>
              <a:defRPr sz="1600">
                <a:solidFill>
                  <a:schemeClr val="tx1"/>
                </a:solidFill>
                <a:latin typeface="+mn-lt"/>
              </a:defRPr>
            </a:lvl9pPr>
          </a:lstStyle>
          <a:p>
            <a:pPr marL="0" indent="0">
              <a:buFont typeface="Arial" panose="020B0604020202020204" pitchFamily="34" charset="0"/>
              <a:buNone/>
            </a:pPr>
            <a:r>
              <a:rPr lang="da-DK" sz="1600" b="1" kern="0" dirty="0" smtClean="0"/>
              <a:t>Opgaver:</a:t>
            </a:r>
          </a:p>
          <a:p>
            <a:pPr lvl="1"/>
            <a:r>
              <a:rPr lang="da-DK" sz="1600" kern="0" dirty="0" smtClean="0"/>
              <a:t>Sørge for at underliggende institutioners instrukser er ajourført, herunder indeholder passende og tilstrækkelige beskrivelser af institutionens interne kontrol- og risikostyring i forbindelse med regnskabsaflæggelsen.</a:t>
            </a:r>
          </a:p>
          <a:p>
            <a:pPr lvl="1"/>
            <a:r>
              <a:rPr lang="da-DK" sz="1600" kern="0" dirty="0" smtClean="0"/>
              <a:t>Sørge for at underliggende institutioner har foretaget risikovurderinger i forhold til at sikre en korrekt regnskabsaflæggelse, herunder har foretaget eventuelle kompenserende handlinger og risikoovervågning.</a:t>
            </a:r>
          </a:p>
          <a:p>
            <a:pPr lvl="1"/>
            <a:r>
              <a:rPr lang="da-DK" sz="1600" kern="0" dirty="0" smtClean="0"/>
              <a:t>Sørge for at underliggende institutioner har et overblik over revisionsbemærkninger, herunder har forholdt sig aktivt til revisionsbemærkningerne og har foretaget den nødvendige opfølgning herpå.</a:t>
            </a:r>
            <a:endParaRPr lang="da-DK" sz="1600" kern="0" dirty="0"/>
          </a:p>
        </p:txBody>
      </p:sp>
      <p:sp>
        <p:nvSpPr>
          <p:cNvPr id="3" name="Rektangel 2"/>
          <p:cNvSpPr/>
          <p:nvPr/>
        </p:nvSpPr>
        <p:spPr bwMode="auto">
          <a:xfrm>
            <a:off x="701675" y="1449389"/>
            <a:ext cx="1433885" cy="1907603"/>
          </a:xfrm>
          <a:prstGeom prst="rect">
            <a:avLst/>
          </a:prstGeom>
          <a:solidFill>
            <a:srgbClr val="7CC4AC"/>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sp>
        <p:nvSpPr>
          <p:cNvPr id="9" name="Rektangel 8"/>
          <p:cNvSpPr/>
          <p:nvPr/>
        </p:nvSpPr>
        <p:spPr bwMode="auto">
          <a:xfrm>
            <a:off x="701675" y="3508541"/>
            <a:ext cx="1433885" cy="2872787"/>
          </a:xfrm>
          <a:prstGeom prst="rect">
            <a:avLst/>
          </a:prstGeom>
          <a:solidFill>
            <a:srgbClr val="7CC4AC"/>
          </a:solidFill>
          <a:ln w="6350"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1100"/>
              </a:spcBef>
              <a:spcAft>
                <a:spcPct val="0"/>
              </a:spcAft>
              <a:buClrTx/>
              <a:buSzTx/>
              <a:buFontTx/>
              <a:buNone/>
              <a:tabLst/>
            </a:pPr>
            <a:endParaRPr kumimoji="0" lang="da-DK" sz="2000" b="0" i="0" u="none" strike="noStrike" cap="none" normalizeH="0" baseline="0" dirty="0" err="1" smtClean="0">
              <a:ln>
                <a:noFill/>
              </a:ln>
              <a:solidFill>
                <a:schemeClr val="bg1"/>
              </a:solidFill>
              <a:effectLst/>
              <a:latin typeface="Arial" charset="0"/>
            </a:endParaRPr>
          </a:p>
        </p:txBody>
      </p:sp>
      <p:pic>
        <p:nvPicPr>
          <p:cNvPr id="10" name="Billed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424" y="1844824"/>
            <a:ext cx="1038435" cy="1038435"/>
          </a:xfrm>
          <a:prstGeom prst="rect">
            <a:avLst/>
          </a:prstGeom>
        </p:spPr>
      </p:pic>
      <p:pic>
        <p:nvPicPr>
          <p:cNvPr id="12" name="Billede 11"/>
          <p:cNvPicPr>
            <a:picLocks noChangeAspect="1"/>
          </p:cNvPicPr>
          <p:nvPr/>
        </p:nvPicPr>
        <p:blipFill>
          <a:blip r:embed="rId9" cstate="print">
            <a:lum bright="70000" contrast="-70000"/>
            <a:extLst>
              <a:ext uri="{BEBA8EAE-BF5A-486C-A8C5-ECC9F3942E4B}">
                <a14:imgProps xmlns:a14="http://schemas.microsoft.com/office/drawing/2010/main">
                  <a14:imgLayer r:embed="rId10">
                    <a14:imgEffect>
                      <a14:colorTemperature colorTemp="7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38918" y="4437112"/>
            <a:ext cx="839397" cy="839397"/>
          </a:xfrm>
          <a:prstGeom prst="rect">
            <a:avLst/>
          </a:prstGeom>
          <a:noFill/>
        </p:spPr>
      </p:pic>
    </p:spTree>
    <p:extLst>
      <p:ext uri="{BB962C8B-B14F-4D97-AF65-F5344CB8AC3E}">
        <p14:creationId xmlns:p14="http://schemas.microsoft.com/office/powerpoint/2010/main" val="33819078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GuXjHQUTNqveQz15mKy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qdEJwSol0WAlaESSVmzK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GuXjHQUTNqveQz15mKy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dukQKILA28WInIFcGdZkg"/>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_kDSZXHMxzWsQZcGgrLUw"/>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hWOFy9aQ74WFR89t2Pdj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HIGwLkBAF4S0dou16jrp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0pltGyGRmtUZsr3JTaVAb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_0v_RGwB_TwrUL5gz221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vHcHBW3.ou2xgm0pGZrS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WfzItp5ikbHk0FJjEQUP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CxQ4boUL_YGvbzbjeC3L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PtSl1239BmKohaEvnLUBI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expZYW4Vjr_TJh3Slj4wH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RPBH0Lr8a29YHlxgiDmD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FrnOpKWHXSHe7EcBoGZD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u35pC6ozTQ.UAbhCGFnw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EMPLAFYSLIDEID" val="637061986456552316"/>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2Y79QJO6ydv2T7VAcEiz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B5OVdc.0i8A0UYEql_W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sudmmEKmegBOK5zFg0V2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Eeg66.wycvxZu4RXpWUb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xHQLYtiWEdzitWrJLYl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Ccq8WvJT5Wq.WXezFboEw"/>
</p:tagLst>
</file>

<file path=ppt/theme/theme1.xml><?xml version="1.0" encoding="utf-8"?>
<a:theme xmlns:a="http://schemas.openxmlformats.org/drawingml/2006/main" name="Blank">
  <a:themeElements>
    <a:clrScheme name="Økonomistyrelsen">
      <a:dk1>
        <a:srgbClr val="000000"/>
      </a:dk1>
      <a:lt1>
        <a:srgbClr val="FFFFFF"/>
      </a:lt1>
      <a:dk2>
        <a:srgbClr val="066B43"/>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2.xml><?xml version="1.0" encoding="utf-8"?>
<a:theme xmlns:a="http://schemas.openxmlformats.org/drawingml/2006/main" name="1_Blank">
  <a:themeElements>
    <a:clrScheme name="Økonomistyrelsen">
      <a:dk1>
        <a:srgbClr val="000000"/>
      </a:dk1>
      <a:lt1>
        <a:srgbClr val="FFFFFF"/>
      </a:lt1>
      <a:dk2>
        <a:srgbClr val="066B43"/>
      </a:dk2>
      <a:lt2>
        <a:srgbClr val="6E91A0"/>
      </a:lt2>
      <a:accent1>
        <a:srgbClr val="00AAD2"/>
      </a:accent1>
      <a:accent2>
        <a:srgbClr val="5591CD"/>
      </a:accent2>
      <a:accent3>
        <a:srgbClr val="7050B9"/>
      </a:accent3>
      <a:accent4>
        <a:srgbClr val="A5005F"/>
      </a:accent4>
      <a:accent5>
        <a:srgbClr val="F0005F"/>
      </a:accent5>
      <a:accent6>
        <a:srgbClr val="B06606"/>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3.xml><?xml version="1.0" encoding="utf-8"?>
<a:theme xmlns:a="http://schemas.openxmlformats.org/drawingml/2006/main" name="10_Blank">
  <a:themeElements>
    <a:clrScheme name="Brugerdefineret 1">
      <a:dk1>
        <a:srgbClr val="000000"/>
      </a:dk1>
      <a:lt1>
        <a:srgbClr val="FFFFFF"/>
      </a:lt1>
      <a:dk2>
        <a:srgbClr val="7BAA20"/>
      </a:dk2>
      <a:lt2>
        <a:srgbClr val="6E91A0"/>
      </a:lt2>
      <a:accent1>
        <a:srgbClr val="00542E"/>
      </a:accent1>
      <a:accent2>
        <a:srgbClr val="AFC8E9"/>
      </a:accent2>
      <a:accent3>
        <a:srgbClr val="7CC4AC"/>
      </a:accent3>
      <a:accent4>
        <a:srgbClr val="D4EBEA"/>
      </a:accent4>
      <a:accent5>
        <a:srgbClr val="EEF5B2"/>
      </a:accent5>
      <a:accent6>
        <a:srgbClr val="00725C"/>
      </a:accent6>
      <a:hlink>
        <a:srgbClr val="B06606"/>
      </a:hlink>
      <a:folHlink>
        <a:srgbClr val="FCE2BF"/>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4.xml><?xml version="1.0" encoding="utf-8"?>
<a:theme xmlns:a="http://schemas.openxmlformats.org/drawingml/2006/main" name="7_Blank">
  <a:themeElements>
    <a:clrScheme name="MODST">
      <a:dk1>
        <a:srgbClr val="000000"/>
      </a:dk1>
      <a:lt1>
        <a:srgbClr val="FFFFFF"/>
      </a:lt1>
      <a:dk2>
        <a:srgbClr val="00542E"/>
      </a:dk2>
      <a:lt2>
        <a:srgbClr val="6E91A0"/>
      </a:lt2>
      <a:accent1>
        <a:srgbClr val="00542E"/>
      </a:accent1>
      <a:accent2>
        <a:srgbClr val="AFC8E9"/>
      </a:accent2>
      <a:accent3>
        <a:srgbClr val="7CC4AC"/>
      </a:accent3>
      <a:accent4>
        <a:srgbClr val="D4EBEA"/>
      </a:accent4>
      <a:accent5>
        <a:srgbClr val="EEF5B2"/>
      </a:accent5>
      <a:accent6>
        <a:srgbClr val="00725C"/>
      </a:accent6>
      <a:hlink>
        <a:srgbClr val="FF0000"/>
      </a:hlink>
      <a:folHlink>
        <a:srgbClr val="B06606"/>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Blank.potx" id="{E5702D8A-287B-4530-A6BC-2A46F9492FC9}" vid="{3CAFC5B1-81E4-4845-B3B4-49E69CE12B73}"/>
    </a:ext>
  </a:extLst>
</a:theme>
</file>

<file path=ppt/theme/theme5.xml><?xml version="1.0" encoding="utf-8"?>
<a:theme xmlns:a="http://schemas.openxmlformats.org/drawingml/2006/main" name="4_Blank">
  <a:themeElements>
    <a:clrScheme name="Brugerdefineret 1">
      <a:dk1>
        <a:srgbClr val="000000"/>
      </a:dk1>
      <a:lt1>
        <a:srgbClr val="FFFFFF"/>
      </a:lt1>
      <a:dk2>
        <a:srgbClr val="066B43"/>
      </a:dk2>
      <a:lt2>
        <a:srgbClr val="6E91A0"/>
      </a:lt2>
      <a:accent1>
        <a:srgbClr val="066B43"/>
      </a:accent1>
      <a:accent2>
        <a:srgbClr val="00725C"/>
      </a:accent2>
      <a:accent3>
        <a:srgbClr val="7CC4AC"/>
      </a:accent3>
      <a:accent4>
        <a:srgbClr val="AFC8E9"/>
      </a:accent4>
      <a:accent5>
        <a:srgbClr val="D4EBEA"/>
      </a:accent5>
      <a:accent6>
        <a:srgbClr val="EEF5B2"/>
      </a:accent6>
      <a:hlink>
        <a:srgbClr val="0000FF"/>
      </a:hlink>
      <a:folHlink>
        <a:srgbClr val="800080"/>
      </a:folHlink>
    </a:clrScheme>
    <a:fontScheme name="DK Finansministeri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6350" cap="flat" cmpd="sng" algn="ctr">
          <a:solidFill>
            <a:schemeClr val="tx2"/>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1100"/>
          </a:spcBef>
          <a:spcAft>
            <a:spcPct val="0"/>
          </a:spcAft>
          <a:buClrTx/>
          <a:buSzTx/>
          <a:buFontTx/>
          <a:buNone/>
          <a:tabLst/>
          <a:defRPr kumimoji="0" sz="2000" b="0" i="0" u="none" strike="noStrike" cap="none" normalizeH="0" baseline="0" dirty="0" err="1"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8000"/>
          </a:lnSpc>
          <a:spcBef>
            <a:spcPct val="54000"/>
          </a:spcBef>
          <a:spcAft>
            <a:spcPct val="0"/>
          </a:spcAft>
          <a:buClrTx/>
          <a:buSzTx/>
          <a:buFontTx/>
          <a:buNone/>
          <a:tabLst/>
          <a:defRPr kumimoji="0" lang="en-GB" sz="1700" b="0" i="0" u="none" strike="noStrike" cap="none" normalizeH="0" baseline="0" smtClean="0">
            <a:ln>
              <a:noFill/>
            </a:ln>
            <a:solidFill>
              <a:schemeClr val="tx1"/>
            </a:solidFill>
            <a:effectLst/>
            <a:latin typeface="Arial" charset="0"/>
          </a:defRPr>
        </a:defPPr>
      </a:lstStyle>
    </a:lnDef>
    <a:txDef>
      <a:spPr>
        <a:noFill/>
      </a:spPr>
      <a:bodyPr wrap="square" lIns="0" tIns="0" rIns="0" bIns="0" rtlCol="0">
        <a:spAutoFit/>
      </a:bodyPr>
      <a:lstStyle>
        <a:defPPr>
          <a:lnSpc>
            <a:spcPct val="100000"/>
          </a:lnSpc>
          <a:spcBef>
            <a:spcPts val="1100"/>
          </a:spcBef>
          <a:defRPr sz="2000" dirty="0" err="1" smtClean="0"/>
        </a:defPPr>
      </a:lstStyle>
    </a:txDef>
  </a:objectDefaults>
  <a:extraClrSchemeLst/>
  <a:extLst>
    <a:ext uri="{05A4C25C-085E-4340-85A3-A5531E510DB2}">
      <thm15:themeFamily xmlns:thm15="http://schemas.microsoft.com/office/thememl/2012/main" name="1 Økonomistyrelsen 16-9 skabelon DK.potx" id="{B8180851-A6DE-4307-A129-CB01FE5F6666}" vid="{717AFC8C-1E40-4B9B-8C6E-C9A31D361311}"/>
    </a:ext>
  </a:extLst>
</a:theme>
</file>

<file path=ppt/theme/theme6.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632</TotalTime>
  <Words>1609</Words>
  <Application>Microsoft Office PowerPoint</Application>
  <PresentationFormat>Widescreen</PresentationFormat>
  <Paragraphs>216</Paragraphs>
  <Slides>24</Slides>
  <Notes>21</Notes>
  <HiddenSlides>0</HiddenSlides>
  <MMClips>0</MMClips>
  <ScaleCrop>false</ScaleCrop>
  <HeadingPairs>
    <vt:vector size="8" baseType="variant">
      <vt:variant>
        <vt:lpstr>Benyttede skrifttyper</vt:lpstr>
      </vt:variant>
      <vt:variant>
        <vt:i4>4</vt:i4>
      </vt:variant>
      <vt:variant>
        <vt:lpstr>Tema</vt:lpstr>
      </vt:variant>
      <vt:variant>
        <vt:i4>6</vt:i4>
      </vt:variant>
      <vt:variant>
        <vt:lpstr>Integrerede OLE-servere</vt:lpstr>
      </vt:variant>
      <vt:variant>
        <vt:i4>1</vt:i4>
      </vt:variant>
      <vt:variant>
        <vt:lpstr>Slidetitler</vt:lpstr>
      </vt:variant>
      <vt:variant>
        <vt:i4>24</vt:i4>
      </vt:variant>
    </vt:vector>
  </HeadingPairs>
  <TitlesOfParts>
    <vt:vector size="35" baseType="lpstr">
      <vt:lpstr>Arial</vt:lpstr>
      <vt:lpstr>Arial Rounded MT Bold</vt:lpstr>
      <vt:lpstr>Georgia</vt:lpstr>
      <vt:lpstr>Verdana</vt:lpstr>
      <vt:lpstr>Blank</vt:lpstr>
      <vt:lpstr>1_Blank</vt:lpstr>
      <vt:lpstr>10_Blank</vt:lpstr>
      <vt:lpstr>7_Blank</vt:lpstr>
      <vt:lpstr>4_Blank</vt:lpstr>
      <vt:lpstr>UVM</vt:lpstr>
      <vt:lpstr>think-cell Slide</vt:lpstr>
      <vt:lpstr>Webinar 3: Styrket intern  kontrol i staten</vt:lpstr>
      <vt:lpstr>Praktiske regler under webinaret   Sluk for jeres kamera og lyd – så kan vi alle bedre høre talerne     Stil gerne spørgsmål i chatten – vi forsøger at komme omkring dem undervejs,  alternativt forsøger vi at samle op efterfølgende    Webinaret optages og gøres tilgængelig for statslige ledere og medarbejder,  som ikke kunne være med i dag    Slides bliver tilgængelige efter webinaret i Campus og på hjemmesiden</vt:lpstr>
      <vt:lpstr>PowerPoint-præsentation</vt:lpstr>
      <vt:lpstr>Formål med webinaret</vt:lpstr>
      <vt:lpstr>PowerPoint-præsentation</vt:lpstr>
      <vt:lpstr>Tredje forsvarslinje har særligt ansvar for tilsyn</vt:lpstr>
      <vt:lpstr>Tilsynsopgavens formål</vt:lpstr>
      <vt:lpstr>Tilsynsopgaven - indhold</vt:lpstr>
      <vt:lpstr>Indhold i tilsynsforpligtelsen </vt:lpstr>
      <vt:lpstr>Tilsynet tilrettelægges ud fra væsentlighed og risiko</vt:lpstr>
      <vt:lpstr>OBS: Tilsynet går bredere end blot økonomi – se på flere typer risici</vt:lpstr>
      <vt:lpstr>Eksempel på proces</vt:lpstr>
      <vt:lpstr>Anbefaling: Tilsyns- og risikostyringskoncepter</vt:lpstr>
      <vt:lpstr>PowerPoint-præsentation</vt:lpstr>
      <vt:lpstr>PowerPoint-præsentation</vt:lpstr>
      <vt:lpstr>Arbejdet med risikostyring i BUVM samt udvikling af tilsynskoncept </vt:lpstr>
      <vt:lpstr>Afsæt for arbejdet med tilsyn og risikostyring</vt:lpstr>
      <vt:lpstr>Mere strategisk tilgang til risikostyring - Tilsynskoncept</vt:lpstr>
      <vt:lpstr>Læring af processen </vt:lpstr>
      <vt:lpstr>PowerPoint-præsentation</vt:lpstr>
      <vt:lpstr>PowerPoint-præsentation</vt:lpstr>
      <vt:lpstr>Emne for næste webinar den 2. februar </vt:lpstr>
      <vt:lpstr>Økonomistyrelsen tilbyder at oprette gratis temabaserede netværk med fokus på intern kontrol, tilsyn og risikostyring. Formålet er, at danne rum for faglig sparring og videndeling på tværs af statslige institutioner, fx   Netværk for medarbejdere med fokus på kontrol, tilsyn og risikostyring i  departementer    Netværk for medarbejdere med fokus på kontrol, tilsyn og risikostyring i  styrelser o.lign.     Netværk for medarbejdere med fokus på kontrol, tilsyn og risikostyring i mindre  (selvejende) institutioner  Skriv til os på Internkontrol@oes.dk  for tilmelding.</vt:lpstr>
      <vt:lpstr>Tak for nu  og på genhør den 2. februar  Skriv gerne til os på Internkontrol@oes.dk med spørgsmål.</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3: Styrket intern  kontrol i staten</dc:title>
  <dc:creator>Line Møller Hansen</dc:creator>
  <cp:lastModifiedBy>Line Møller Hansen</cp:lastModifiedBy>
  <cp:revision>32</cp:revision>
  <dcterms:created xsi:type="dcterms:W3CDTF">2020-11-24T07:52:51Z</dcterms:created>
  <dcterms:modified xsi:type="dcterms:W3CDTF">2020-12-09T17:58:37Z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DocumentLanguageString">
    <vt:lpwstr>Dansk</vt:lpwstr>
  </property>
  <property fmtid="{D5CDD505-2E9C-101B-9397-08002B2CF9AE}" pid="4" name="SD_UserprofileName">
    <vt:lpwstr/>
  </property>
  <property fmtid="{D5CDD505-2E9C-101B-9397-08002B2CF9AE}" pid="5" name="DocumentInfoFinished">
    <vt:lpwstr>True</vt:lpwstr>
  </property>
  <property fmtid="{D5CDD505-2E9C-101B-9397-08002B2CF9AE}" pid="6" name="SD_DocumentLanguage">
    <vt:lpwstr>da-DK</vt:lpwstr>
  </property>
</Properties>
</file>